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1" r:id="rId9"/>
    <p:sldId id="262" r:id="rId10"/>
    <p:sldId id="265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0F64A6D-969B-4AF4-845D-4BF4120AC542}">
          <p14:sldIdLst>
            <p14:sldId id="256"/>
            <p14:sldId id="257"/>
            <p14:sldId id="258"/>
          </p14:sldIdLst>
        </p14:section>
        <p14:section name="Раздел без заголовка" id="{8AA6F6FC-81C8-48BA-9386-E2BC2425EB18}">
          <p14:sldIdLst>
            <p14:sldId id="259"/>
            <p14:sldId id="266"/>
            <p14:sldId id="267"/>
            <p14:sldId id="260"/>
            <p14:sldId id="261"/>
            <p14:sldId id="262"/>
            <p14:sldId id="265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25434-FEE0-43A7-A820-ADC916D9616F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514A1-7D47-46A4-973D-EB3C15B9C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1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514A1-7D47-46A4-973D-EB3C15B9CC7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09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85AA3-0597-6047-0641-9874B7F37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A453CF7-F691-1D8D-6AFA-E3071A901E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56A89F2-97CE-9853-8F53-1C0A987E2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753F6B-B9EC-8CB3-8F79-5AF612AAD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514A1-7D47-46A4-973D-EB3C15B9CC7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10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564" y="1619043"/>
            <a:ext cx="7848872" cy="108012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с ограниченной ответственностью 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Здвинское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ДСУ» 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как большая дружная семья.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4526632" cy="68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Наталья\Downloads\IMG_58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27147"/>
            <a:ext cx="6768752" cy="3934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4051"/>
            <a:ext cx="2219325" cy="122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83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0DD2A-5587-C9EC-70A0-9187A0DC3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3E3271-F676-9133-502E-21D1D8527BB9}"/>
              </a:ext>
            </a:extLst>
          </p:cNvPr>
          <p:cNvSpPr/>
          <p:nvPr/>
        </p:nvSpPr>
        <p:spPr>
          <a:xfrm>
            <a:off x="2431457" y="326638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 семейная династия :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3AE9008-6BED-C004-7A3D-024F07786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07582"/>
            <a:ext cx="4104305" cy="446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D6F4A0-8932-A759-A297-B82BB68D8C5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5959"/>
            <a:ext cx="1691680" cy="9006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48D308-726E-A622-12D3-5170DAE5D3D2}"/>
              </a:ext>
            </a:extLst>
          </p:cNvPr>
          <p:cNvSpPr/>
          <p:nvPr/>
        </p:nvSpPr>
        <p:spPr>
          <a:xfrm>
            <a:off x="4625752" y="5960516"/>
            <a:ext cx="4464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дело (пенсионер организации, 2 действующих сотрудника, студент обучающийся от организации)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7C22A415-2203-2673-8564-3BBBF7766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0" y="1305041"/>
            <a:ext cx="4348360" cy="447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7B6A882-CA8B-1436-4FB2-B4B0679F4461}"/>
              </a:ext>
            </a:extLst>
          </p:cNvPr>
          <p:cNvSpPr/>
          <p:nvPr/>
        </p:nvSpPr>
        <p:spPr>
          <a:xfrm>
            <a:off x="2286000" y="310583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/>
              <a:t>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580C2A0-A1FC-EC55-7CA5-0034787517D3}"/>
              </a:ext>
            </a:extLst>
          </p:cNvPr>
          <p:cNvSpPr/>
          <p:nvPr/>
        </p:nvSpPr>
        <p:spPr>
          <a:xfrm>
            <a:off x="875803" y="5960516"/>
            <a:ext cx="3044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Лицея и работник Общества(дед  практиканта)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98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805264"/>
            <a:ext cx="7543800" cy="914400"/>
          </a:xfrm>
        </p:spPr>
        <p:txBody>
          <a:bodyPr/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32" y="1196752"/>
            <a:ext cx="87794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8D5571-3E7B-B30A-65D3-85938E2F6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165" y="168450"/>
            <a:ext cx="1694835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6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26548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деятельности: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автомобильных дорог и автомагистралей;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Производство изделий из асфальта или аналогичных материалов;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Торговля оптовая прочими строительными материалами и изделиями;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Деятельность автомобильного грузового транспорта и услуги по перевозкам;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Деятельность по эксплуатации автомобильных дорог и автомагистралей</a:t>
            </a:r>
          </a:p>
          <a:p>
            <a:pPr algn="just"/>
            <a:endParaRPr lang="ru-R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168976"/>
            <a:ext cx="4392885" cy="320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5959"/>
            <a:ext cx="1691680" cy="90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68976"/>
            <a:ext cx="4248474" cy="320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32645" y="5805264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Среднесписочная численность 103 человека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21" y="195959"/>
            <a:ext cx="1691680" cy="900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95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6323"/>
            <a:ext cx="5175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поддержки работников с семейными обязанностями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5959"/>
            <a:ext cx="1691680" cy="9006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805643"/>
              </p:ext>
            </p:extLst>
          </p:nvPr>
        </p:nvGraphicFramePr>
        <p:xfrm>
          <a:off x="3491882" y="1603256"/>
          <a:ext cx="2592288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 Общества – обеспечение достойного уровня жизни работников и членов их семей, создание условий для профессионального роста сотрудников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450423"/>
              </p:ext>
            </p:extLst>
          </p:nvPr>
        </p:nvGraphicFramePr>
        <p:xfrm>
          <a:off x="683568" y="1196752"/>
          <a:ext cx="2376264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на всех жизненных этапах и во всех значимых сферах жизни семьи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422670"/>
              </p:ext>
            </p:extLst>
          </p:nvPr>
        </p:nvGraphicFramePr>
        <p:xfrm>
          <a:off x="539552" y="3392408"/>
          <a:ext cx="2592288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семьи в трудных жизненных ситуациях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817698"/>
              </p:ext>
            </p:extLst>
          </p:nvPr>
        </p:nvGraphicFramePr>
        <p:xfrm>
          <a:off x="1979712" y="5443344"/>
          <a:ext cx="564028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1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 семейная династия 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92488"/>
              </p:ext>
            </p:extLst>
          </p:nvPr>
        </p:nvGraphicFramePr>
        <p:xfrm>
          <a:off x="6660232" y="2557334"/>
          <a:ext cx="2183904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Жилищная поддержка работникам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88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2812" y="210904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на всех жизненных этапах и во всех значимых сферах жизни семьи: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92896"/>
            <a:ext cx="34440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Поддержка по направлению «Содействие в  совмещении профессиональных и семейных обязанностей», а именно по предоставлению дополнительных (оплачиваемых) дней отпуска в связи со значимыми семейными событиями;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Выплата материальной помощи по случаю рождения ребенка;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5959"/>
            <a:ext cx="1691680" cy="90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399370" cy="53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14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2E8FA-702C-E416-6793-91F484630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A8136F-3DF7-2D5B-44BB-F9BE5581486B}"/>
              </a:ext>
            </a:extLst>
          </p:cNvPr>
          <p:cNvSpPr/>
          <p:nvPr/>
        </p:nvSpPr>
        <p:spPr>
          <a:xfrm>
            <a:off x="1082812" y="210904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на всех жизненных этапах и во всех значимых сферах жизни семьи: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691814-AA39-1025-F3DF-5DD54104E71E}"/>
              </a:ext>
            </a:extLst>
          </p:cNvPr>
          <p:cNvSpPr/>
          <p:nvPr/>
        </p:nvSpPr>
        <p:spPr>
          <a:xfrm>
            <a:off x="371955" y="5893247"/>
            <a:ext cx="85378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Поддержка пенсионеров (ко Дню пожилого человека и к юбилейным датам пенсионеров наша организация дарит памятные подарки). Пенсионеры Общества активно принимают участие в спортивных соревнованиях;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Целевое обучение детей работников;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D87BAD-033C-731F-4E0D-01C3E6535FB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5959"/>
            <a:ext cx="1691680" cy="90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E1DB09-1F0C-CD19-0C22-7FF9419E90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440" y="1198210"/>
            <a:ext cx="3528392" cy="46855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ECF830-DA6A-3474-5C6F-6776C8D2C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8210"/>
            <a:ext cx="3672408" cy="468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1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B3790-054C-C5DD-7B5E-AEA1E8CC5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FA022E-3FE0-3AE9-E711-06A6701B7E12}"/>
              </a:ext>
            </a:extLst>
          </p:cNvPr>
          <p:cNvSpPr/>
          <p:nvPr/>
        </p:nvSpPr>
        <p:spPr>
          <a:xfrm>
            <a:off x="1082812" y="210904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на всех жизненных этапах и во всех значимых сферах жизни семьи: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269AD6-7F59-447F-CDB9-CF869671C94A}"/>
              </a:ext>
            </a:extLst>
          </p:cNvPr>
          <p:cNvSpPr/>
          <p:nvPr/>
        </p:nvSpPr>
        <p:spPr>
          <a:xfrm>
            <a:off x="179513" y="2132856"/>
            <a:ext cx="3528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Для сотрудников организации, а также для родных и усыновлённых (удочерённых) детей  до 16 лет включительно вручаются новогодние подарки;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Для приобретения индивидуальных жилых домов, квартир, улучшения жилищных условий, покупки автомобиля, введения личного хозяйства Общество предоставляет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займ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Работникам, строящим, реконструирующим и ремонтирующим жильё собственными силами, предоставляются строительные материалы;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92912D-1A2B-52F7-810C-3B11F5ED77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5959"/>
            <a:ext cx="1691680" cy="90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4F51BD-015C-2983-50C3-3B612BEE5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36" y="1628800"/>
            <a:ext cx="508585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227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67687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семьи в трудных жизненных ситуациях, с особыми потребностями: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материальной помощи на лечение работника,  на лечение ребёнка сотрудника, при тяжёлом заболевании.</a:t>
            </a:r>
          </a:p>
          <a:p>
            <a:pPr marL="342900" indent="-342900" algn="just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материальной помощи на похороны близких родственников ( родителей,  супругов, детей) .  Оказание материальной помощи семье умершего работника организации в его похоронах; выделение транспорта, частично возмещение  затрат на погребение. Сотруднику, которая отработала более 20 лет, был с почётом и уважением установлен памятник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5959"/>
            <a:ext cx="1691680" cy="900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15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5959"/>
            <a:ext cx="1691680" cy="9006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2090172"/>
            <a:ext cx="3672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занимается строительством жилья для сотрудников. </a:t>
            </a:r>
          </a:p>
          <a:p>
            <a:pPr indent="4500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был введён в эксплуатацию первый жилой дом для сотрудников, состоящий из двух квартир. </a:t>
            </a:r>
          </a:p>
          <a:p>
            <a:pPr indent="4500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квартиры получили молодой специалист и иногородний работник. </a:t>
            </a:r>
          </a:p>
          <a:p>
            <a:pPr indent="4500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началось строительство второго жилого дома для сотрудников. </a:t>
            </a:r>
          </a:p>
          <a:p>
            <a:pPr indent="4500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настоящий момент приобретена служебная квартира, для заселения молодого специалиста с семьёй.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920" y="1412776"/>
            <a:ext cx="520057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20727" y="-105995"/>
            <a:ext cx="4102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white"/>
              </a:solidFill>
            </a:endParaRPr>
          </a:p>
          <a:p>
            <a:pPr lvl="0"/>
            <a:endParaRPr lang="ru-RU" dirty="0">
              <a:solidFill>
                <a:prstClr val="white"/>
              </a:solidFill>
            </a:endParaRPr>
          </a:p>
          <a:p>
            <a:pPr lvl="0" algn="ctr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Жилищная поддержка работникам ООО «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Здвинское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ДСУ»</a:t>
            </a:r>
          </a:p>
        </p:txBody>
      </p:sp>
    </p:spTree>
    <p:extLst>
      <p:ext uri="{BB962C8B-B14F-4D97-AF65-F5344CB8AC3E}">
        <p14:creationId xmlns:p14="http://schemas.microsoft.com/office/powerpoint/2010/main" val="203393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304927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white"/>
                </a:solidFill>
              </a:rPr>
              <a:t>Профессиональная  семейная династия 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204864"/>
            <a:ext cx="42484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касается профессиональных семейных династий, данному направлению уделяется огромное внимание: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первую очередь это связано с привлечением детей сотрудников на работу в организацию, где осуществляют свою трудовую деятельность их родители.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Дети и внуки сотрудников имеют приоритетное право для поступления в ВУЗы по целевому набору. Также для поступления в техникумы и обучение за счёт организации.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нашу организацию на практику приходят учащиеся местного Лицея, из числа которых имеются и дети работников нашей организации.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5959"/>
            <a:ext cx="1691680" cy="90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96" y="1340768"/>
            <a:ext cx="4158208" cy="487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08104" y="6217571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Лицея и работник Общества(отец практиканта)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310583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8920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679</TotalTime>
  <Words>574</Words>
  <Application>Microsoft Office PowerPoint</Application>
  <PresentationFormat>Экран (4:3)</PresentationFormat>
  <Paragraphs>64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Palatino Linotype</vt:lpstr>
      <vt:lpstr>Times New Roman</vt:lpstr>
      <vt:lpstr>Wingdings</vt:lpstr>
      <vt:lpstr>Базовая</vt:lpstr>
      <vt:lpstr>Общество с ограниченной ответственностью  «Здвинское ДСУ»  -  как большая дружная семья.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 с ограниченной ответственностью «Здвинское ДСУ» - большая дружная семья.</dc:title>
  <dc:creator>Наталья</dc:creator>
  <cp:lastModifiedBy>Пользователь</cp:lastModifiedBy>
  <cp:revision>48</cp:revision>
  <dcterms:created xsi:type="dcterms:W3CDTF">2025-05-29T01:59:07Z</dcterms:created>
  <dcterms:modified xsi:type="dcterms:W3CDTF">2025-06-05T03:02:52Z</dcterms:modified>
</cp:coreProperties>
</file>