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B9E4"/>
    <a:srgbClr val="2B79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2A0990-642A-42EA-A141-DD4827B2B790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22C213-06F9-4F03-A0C7-2F880CC8E1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94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11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095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200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877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179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63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01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804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10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462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274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6A5C9-CA68-4BAD-B99C-7275F9940208}" type="datetimeFigureOut">
              <a:rPr lang="ru-RU" smtClean="0"/>
              <a:t>16.07.2025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327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с одним вырезанным углом 33"/>
          <p:cNvSpPr/>
          <p:nvPr/>
        </p:nvSpPr>
        <p:spPr>
          <a:xfrm rot="16200000">
            <a:off x="5904592" y="661432"/>
            <a:ext cx="6848072" cy="5685702"/>
          </a:xfrm>
          <a:prstGeom prst="snip1Rect">
            <a:avLst>
              <a:gd name="adj" fmla="val 23143"/>
            </a:avLst>
          </a:prstGeom>
          <a:solidFill>
            <a:srgbClr val="005EC4"/>
          </a:solidFill>
          <a:ln>
            <a:solidFill>
              <a:srgbClr val="2B7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6555845" y="3687973"/>
            <a:ext cx="5545565" cy="1524232"/>
          </a:xfrm>
          <a:prstGeom prst="rect">
            <a:avLst/>
          </a:prstGeom>
          <a:solidFill>
            <a:srgbClr val="21466F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68574" y="2997268"/>
            <a:ext cx="6026010" cy="624652"/>
          </a:xfrm>
          <a:prstGeom prst="rect">
            <a:avLst/>
          </a:prstGeom>
          <a:solidFill>
            <a:srgbClr val="5FB9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Общая предполагаемая производительность очистных сооружений канализации  650 м3/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сут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Блок-схема: процесс 1"/>
          <p:cNvSpPr/>
          <p:nvPr/>
        </p:nvSpPr>
        <p:spPr>
          <a:xfrm>
            <a:off x="-8022" y="376518"/>
            <a:ext cx="4880162" cy="561041"/>
          </a:xfrm>
          <a:prstGeom prst="flowChartProcess">
            <a:avLst/>
          </a:prstGeom>
          <a:solidFill>
            <a:srgbClr val="005E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данные 2"/>
          <p:cNvSpPr/>
          <p:nvPr/>
        </p:nvSpPr>
        <p:spPr>
          <a:xfrm>
            <a:off x="3149601" y="376517"/>
            <a:ext cx="3033484" cy="561042"/>
          </a:xfrm>
          <a:prstGeom prst="flowChartInputOutput">
            <a:avLst/>
          </a:prstGeom>
          <a:solidFill>
            <a:srgbClr val="005E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26087" y="401830"/>
            <a:ext cx="5532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ПРОЕКТ СОЗДАНИЯ ОЧИСТНЫХ СООРУЖЕНИЙ ЖИДКИХ БЫТОВЫХ ОТХОДОВ</a:t>
            </a:r>
          </a:p>
        </p:txBody>
      </p:sp>
      <p:grpSp>
        <p:nvGrpSpPr>
          <p:cNvPr id="30" name="Группа 29"/>
          <p:cNvGrpSpPr/>
          <p:nvPr/>
        </p:nvGrpSpPr>
        <p:grpSpPr>
          <a:xfrm>
            <a:off x="259049" y="1750055"/>
            <a:ext cx="239871" cy="232493"/>
            <a:chOff x="372211" y="2411355"/>
            <a:chExt cx="406283" cy="315213"/>
          </a:xfrm>
          <a:solidFill>
            <a:srgbClr val="5FB9E4"/>
          </a:solidFill>
        </p:grpSpPr>
        <p:sp>
          <p:nvSpPr>
            <p:cNvPr id="31" name="Прямоугольник 30"/>
            <p:cNvSpPr/>
            <p:nvPr/>
          </p:nvSpPr>
          <p:spPr>
            <a:xfrm>
              <a:off x="527882" y="2412208"/>
              <a:ext cx="250612" cy="1254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372211" y="2411355"/>
              <a:ext cx="160433" cy="3152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9" name="Прямоугольник 38"/>
          <p:cNvSpPr/>
          <p:nvPr/>
        </p:nvSpPr>
        <p:spPr>
          <a:xfrm>
            <a:off x="268574" y="1796938"/>
            <a:ext cx="5987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itchFamily="18" charset="0"/>
                <a:ea typeface="Inter SemiBold" panose="02000503000000020004" pitchFamily="2" charset="0"/>
                <a:cs typeface="Times New Roman" pitchFamily="18" charset="0"/>
              </a:rPr>
              <a:t>Планируется осуществление следующих видов услуг: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прием жидких бытовых отходов из выгребных ям, привозимых ассенизационными машинами от абонентов с. Здвинск и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Здвинского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района;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доведение качества очищенных сточных вод до норм предельно-допустимых концентраций (ПДК) и сбросом в водоем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рыбохозяйственного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назначения.</a:t>
            </a:r>
            <a:endParaRPr lang="ru-RU" sz="1200" dirty="0">
              <a:latin typeface="Times New Roman" pitchFamily="18" charset="0"/>
              <a:ea typeface="Inter SemiBold" panose="02000503000000020004" pitchFamily="2" charset="0"/>
              <a:cs typeface="Times New Roman" pitchFamily="18" charset="0"/>
            </a:endParaRPr>
          </a:p>
          <a:p>
            <a:pPr defTabSz="414772">
              <a:spcAft>
                <a:spcPts val="544"/>
              </a:spcAft>
              <a:buClr>
                <a:srgbClr val="00B0F0"/>
              </a:buClr>
            </a:pPr>
            <a:endParaRPr lang="ru-RU" sz="1200" dirty="0">
              <a:solidFill>
                <a:prstClr val="black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F6B6CA55-6595-43A5-B0D3-A4F245EAA9F6}"/>
              </a:ext>
            </a:extLst>
          </p:cNvPr>
          <p:cNvSpPr/>
          <p:nvPr/>
        </p:nvSpPr>
        <p:spPr>
          <a:xfrm>
            <a:off x="4568538" y="3941301"/>
            <a:ext cx="1930897" cy="790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defTabSz="414772">
              <a:lnSpc>
                <a:spcPct val="114000"/>
              </a:lnSpc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Местонахождение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: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 </a:t>
            </a:r>
            <a:b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ea typeface="Inter" panose="02000503000000020004" pitchFamily="2" charset="0"/>
                <a:cs typeface="Times New Roman" panose="02020603050405020304" pitchFamily="18" charset="0"/>
              </a:rPr>
              <a:t>Новосибирская область, </a:t>
            </a:r>
          </a:p>
          <a:p>
            <a:pPr defTabSz="414772">
              <a:lnSpc>
                <a:spcPct val="114000"/>
              </a:lnSpc>
            </a:pPr>
            <a:r>
              <a:rPr lang="ru-RU" sz="1200" dirty="0" err="1">
                <a:solidFill>
                  <a:prstClr val="black"/>
                </a:solidFill>
                <a:latin typeface="Times New Roman" panose="02020603050405020304" pitchFamily="18" charset="0"/>
                <a:ea typeface="Inter" panose="02000503000000020004" pitchFamily="2" charset="0"/>
                <a:cs typeface="Times New Roman" panose="02020603050405020304" pitchFamily="18" charset="0"/>
              </a:rPr>
              <a:t>Здвинский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ea typeface="Inter" panose="02000503000000020004" pitchFamily="2" charset="0"/>
                <a:cs typeface="Times New Roman" panose="02020603050405020304" pitchFamily="18" charset="0"/>
              </a:rPr>
              <a:t> район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7625D27D-D824-459C-B601-0D8F73A2F657}"/>
              </a:ext>
            </a:extLst>
          </p:cNvPr>
          <p:cNvSpPr/>
          <p:nvPr/>
        </p:nvSpPr>
        <p:spPr>
          <a:xfrm>
            <a:off x="755838" y="3959931"/>
            <a:ext cx="1900008" cy="4804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defTabSz="414772"/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Отрасль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: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 </a:t>
            </a:r>
            <a:b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ea typeface="Inter" panose="02000503000000020004" pitchFamily="2" charset="0"/>
                <a:cs typeface="Times New Roman" panose="02020603050405020304" pitchFamily="18" charset="0"/>
              </a:rPr>
              <a:t>Строительство</a:t>
            </a: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F47CAD8C-C929-4F17-82FF-8584056DFA93}"/>
              </a:ext>
            </a:extLst>
          </p:cNvPr>
          <p:cNvSpPr/>
          <p:nvPr/>
        </p:nvSpPr>
        <p:spPr>
          <a:xfrm>
            <a:off x="2463455" y="3952342"/>
            <a:ext cx="1470370" cy="1125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defTabSz="414772">
              <a:lnSpc>
                <a:spcPct val="114000"/>
              </a:lnSpc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Тип проекта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: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 </a:t>
            </a:r>
            <a:b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строительство о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ea typeface="Inter" panose="02000503000000020004" pitchFamily="2" charset="0"/>
                <a:cs typeface="Times New Roman" panose="02020603050405020304" pitchFamily="18" charset="0"/>
              </a:rPr>
              <a:t>чистных сооружений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33827" y="1061973"/>
            <a:ext cx="6122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itchFamily="18" charset="0"/>
                <a:ea typeface="Inter" panose="02000503000000020004" pitchFamily="2" charset="0"/>
                <a:cs typeface="Times New Roman" pitchFamily="18" charset="0"/>
              </a:rPr>
              <a:t>Проект направлен на создание очистных сооружений жидких бытовых отходов на территории </a:t>
            </a:r>
            <a:r>
              <a:rPr lang="ru-RU" sz="1200" dirty="0" err="1">
                <a:latin typeface="Times New Roman" pitchFamily="18" charset="0"/>
                <a:ea typeface="Inter" panose="02000503000000020004" pitchFamily="2" charset="0"/>
                <a:cs typeface="Times New Roman" pitchFamily="18" charset="0"/>
              </a:rPr>
              <a:t>с.Здвинск</a:t>
            </a:r>
            <a:r>
              <a:rPr lang="ru-RU" sz="1200" dirty="0">
                <a:latin typeface="Times New Roman" pitchFamily="18" charset="0"/>
                <a:ea typeface="Inter" panose="02000503000000020004" pitchFamily="2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ea typeface="Inter" panose="02000503000000020004" pitchFamily="2" charset="0"/>
                <a:cs typeface="Times New Roman" pitchFamily="18" charset="0"/>
              </a:rPr>
              <a:t>Здвинского</a:t>
            </a:r>
            <a:r>
              <a:rPr lang="ru-RU" sz="1200" dirty="0">
                <a:latin typeface="Times New Roman" pitchFamily="18" charset="0"/>
                <a:ea typeface="Inter" panose="02000503000000020004" pitchFamily="2" charset="0"/>
                <a:cs typeface="Times New Roman" pitchFamily="18" charset="0"/>
              </a:rPr>
              <a:t> района Новосибирской области</a:t>
            </a:r>
            <a:r>
              <a:rPr lang="ru-RU" sz="1050" dirty="0">
                <a:latin typeface="Times New Roman" pitchFamily="18" charset="0"/>
                <a:ea typeface="Inter" panose="02000503000000020004" pitchFamily="2" charset="0"/>
                <a:cs typeface="Times New Roman" pitchFamily="18" charset="0"/>
              </a:rPr>
              <a:t>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80079" y="4992609"/>
            <a:ext cx="5604980" cy="513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-285750" defTabSz="414772">
              <a:lnSpc>
                <a:spcPct val="114000"/>
              </a:lnSpc>
              <a:spcAft>
                <a:spcPts val="0"/>
              </a:spcAft>
              <a:buClr>
                <a:srgbClr val="5FB9E4"/>
              </a:buClr>
              <a:buFont typeface="Wingdings" panose="05000000000000000000" pitchFamily="2" charset="2"/>
              <a:buChar char="§"/>
            </a:pP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ea typeface="Inter" panose="02000503000000020004" pitchFamily="2" charset="0"/>
                <a:cs typeface="Times New Roman" panose="02020603050405020304" pitchFamily="18" charset="0"/>
              </a:rPr>
              <a:t>Организации жилищно-коммунального комплекса, а также предприятия, осуществляющие свою деятельность на территории </a:t>
            </a:r>
            <a:r>
              <a:rPr lang="ru-RU" sz="1200" dirty="0" err="1">
                <a:solidFill>
                  <a:prstClr val="black"/>
                </a:solidFill>
                <a:latin typeface="Times New Roman" panose="02020603050405020304" pitchFamily="18" charset="0"/>
                <a:ea typeface="Inter" panose="02000503000000020004" pitchFamily="2" charset="0"/>
                <a:cs typeface="Times New Roman" panose="02020603050405020304" pitchFamily="18" charset="0"/>
              </a:rPr>
              <a:t>Здвинского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ea typeface="Inter" panose="02000503000000020004" pitchFamily="2" charset="0"/>
                <a:cs typeface="Times New Roman" panose="02020603050405020304" pitchFamily="18" charset="0"/>
              </a:rPr>
              <a:t> района </a:t>
            </a:r>
            <a:r>
              <a:rPr lang="ru-RU" sz="1200" dirty="0">
                <a:solidFill>
                  <a:prstClr val="black"/>
                </a:solidFill>
                <a:latin typeface="Inter" panose="02000503000000020004" pitchFamily="2" charset="0"/>
                <a:ea typeface="Inter" panose="02000503000000020004" pitchFamily="2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0116" y="4704294"/>
            <a:ext cx="2999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Inter SemiBold" panose="02000503000000020004" pitchFamily="2" charset="0"/>
                <a:cs typeface="Times New Roman" panose="02020603050405020304" pitchFamily="18" charset="0"/>
              </a:rPr>
              <a:t>Потенциальные потребители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3422" y="4011869"/>
            <a:ext cx="391381" cy="48011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028" y="3940801"/>
            <a:ext cx="500427" cy="500427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5" y="3941911"/>
            <a:ext cx="508178" cy="508178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5" y="4790200"/>
            <a:ext cx="404818" cy="404818"/>
          </a:xfrm>
          <a:prstGeom prst="rect">
            <a:avLst/>
          </a:prstGeom>
        </p:spPr>
      </p:pic>
      <p:sp>
        <p:nvSpPr>
          <p:cNvPr id="43" name="Прямоугольник 42"/>
          <p:cNvSpPr/>
          <p:nvPr/>
        </p:nvSpPr>
        <p:spPr>
          <a:xfrm>
            <a:off x="243254" y="5624352"/>
            <a:ext cx="6026010" cy="1066420"/>
          </a:xfrm>
          <a:prstGeom prst="rect">
            <a:avLst/>
          </a:prstGeom>
          <a:solidFill>
            <a:srgbClr val="5FB9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23615" y="5794866"/>
            <a:ext cx="6061444" cy="685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0645" lvl="0"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Inter Medium" panose="02000503000000020004" pitchFamily="2" charset="0"/>
                <a:cs typeface="Times New Roman" panose="02020603050405020304" pitchFamily="18" charset="0"/>
              </a:rPr>
              <a:t>Одним из ключевых преимуществ проекта является минимизация негативного воздействия на окружающую среду и рациональное обезвреживание жидких бытовых отходов</a:t>
            </a:r>
            <a:endParaRPr lang="ru-RU" sz="1100" dirty="0">
              <a:latin typeface="Times New Roman" panose="02020603050405020304" pitchFamily="18" charset="0"/>
              <a:ea typeface="Inter Medium" panose="02000503000000020004" pitchFamily="2" charset="0"/>
              <a:cs typeface="Times New Roman" panose="02020603050405020304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6755802" y="1280160"/>
            <a:ext cx="29831" cy="2375871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942123" y="3621919"/>
            <a:ext cx="5195944" cy="0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12276995" y="244184"/>
            <a:ext cx="9613" cy="348390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>
            <a:off x="7820809" y="182877"/>
            <a:ext cx="4128291" cy="0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6040683" y="75859"/>
            <a:ext cx="1103029" cy="1144485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Прямоугольник 66"/>
          <p:cNvSpPr/>
          <p:nvPr/>
        </p:nvSpPr>
        <p:spPr>
          <a:xfrm>
            <a:off x="7143712" y="3715369"/>
            <a:ext cx="18683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chemeClr val="bg1">
                    <a:lumMod val="95000"/>
                  </a:schemeClr>
                </a:solidFill>
                <a:latin typeface="Bahnschrift Condensed" pitchFamily="34" charset="0"/>
                <a:ea typeface="Inter SemiBold" panose="02000503000000020004" pitchFamily="2" charset="0"/>
              </a:rPr>
              <a:t>Новосибирская область,</a:t>
            </a:r>
          </a:p>
          <a:p>
            <a:r>
              <a:rPr lang="ru-RU" sz="1200" dirty="0" err="1">
                <a:solidFill>
                  <a:schemeClr val="bg1">
                    <a:lumMod val="95000"/>
                  </a:schemeClr>
                </a:solidFill>
                <a:latin typeface="Bahnschrift Condensed" pitchFamily="34" charset="0"/>
                <a:ea typeface="Inter SemiBold" panose="02000503000000020004" pitchFamily="2" charset="0"/>
              </a:rPr>
              <a:t>Здвинский</a:t>
            </a:r>
            <a:r>
              <a:rPr lang="ru-RU" sz="1200" dirty="0">
                <a:solidFill>
                  <a:schemeClr val="bg1">
                    <a:lumMod val="95000"/>
                  </a:schemeClr>
                </a:solidFill>
                <a:latin typeface="Bahnschrift Condensed" pitchFamily="34" charset="0"/>
                <a:ea typeface="Inter SemiBold" panose="02000503000000020004" pitchFamily="2" charset="0"/>
              </a:rPr>
              <a:t> район, </a:t>
            </a:r>
            <a:r>
              <a:rPr lang="ru-RU" sz="1200" dirty="0" err="1">
                <a:solidFill>
                  <a:schemeClr val="bg1">
                    <a:lumMod val="95000"/>
                  </a:schemeClr>
                </a:solidFill>
                <a:latin typeface="Bahnschrift Condensed" pitchFamily="34" charset="0"/>
                <a:ea typeface="Inter SemiBold" panose="02000503000000020004" pitchFamily="2" charset="0"/>
              </a:rPr>
              <a:t>Здвинский</a:t>
            </a:r>
            <a:r>
              <a:rPr lang="ru-RU" sz="1200" dirty="0">
                <a:solidFill>
                  <a:schemeClr val="bg1">
                    <a:lumMod val="95000"/>
                  </a:schemeClr>
                </a:solidFill>
                <a:latin typeface="Bahnschrift Condensed" pitchFamily="34" charset="0"/>
                <a:ea typeface="Inter SemiBold" panose="02000503000000020004" pitchFamily="2" charset="0"/>
              </a:rPr>
              <a:t> сельсовет</a:t>
            </a:r>
          </a:p>
          <a:p>
            <a:endParaRPr lang="ru-RU" sz="1200" dirty="0">
              <a:solidFill>
                <a:schemeClr val="bg1">
                  <a:lumMod val="95000"/>
                </a:schemeClr>
              </a:solidFill>
              <a:latin typeface="Inter SemiBold" panose="02000503000000020004" pitchFamily="2" charset="0"/>
              <a:ea typeface="Inter SemiBold" panose="02000503000000020004" pitchFamily="2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376518"/>
            <a:ext cx="12192000" cy="0"/>
          </a:xfrm>
          <a:prstGeom prst="line">
            <a:avLst/>
          </a:prstGeom>
          <a:ln w="57150">
            <a:solidFill>
              <a:srgbClr val="005E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8" name="Рисунок 6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9994" y="5622980"/>
            <a:ext cx="199158" cy="138641"/>
          </a:xfrm>
          <a:prstGeom prst="rect">
            <a:avLst/>
          </a:prstGeom>
        </p:spPr>
      </p:pic>
      <p:sp>
        <p:nvSpPr>
          <p:cNvPr id="69" name="TextBox 68"/>
          <p:cNvSpPr txBox="1"/>
          <p:nvPr/>
        </p:nvSpPr>
        <p:spPr>
          <a:xfrm>
            <a:off x="7306174" y="5531012"/>
            <a:ext cx="26605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>
                <a:solidFill>
                  <a:schemeClr val="bg1"/>
                </a:solidFill>
                <a:latin typeface="Bahnschrift Condensed" pitchFamily="34" charset="0"/>
                <a:ea typeface="Inter Medium" panose="02000503000000020004" pitchFamily="2" charset="0"/>
              </a:rPr>
              <a:t>Площадь – </a:t>
            </a:r>
            <a:r>
              <a:rPr lang="ru-RU" sz="1050" dirty="0">
                <a:solidFill>
                  <a:schemeClr val="bg1"/>
                </a:solidFill>
                <a:latin typeface="Bahnschrift Condensed" pitchFamily="34" charset="0"/>
              </a:rPr>
              <a:t>15000.00 </a:t>
            </a:r>
            <a:r>
              <a:rPr lang="ru-RU" sz="1050" dirty="0" err="1">
                <a:solidFill>
                  <a:schemeClr val="bg1"/>
                </a:solidFill>
                <a:latin typeface="Bahnschrift Condensed" pitchFamily="34" charset="0"/>
              </a:rPr>
              <a:t>кв.м</a:t>
            </a:r>
            <a:endParaRPr lang="ru-RU" sz="1050" dirty="0">
              <a:solidFill>
                <a:schemeClr val="bg1"/>
              </a:solidFill>
              <a:latin typeface="Bahnschrift Condensed" pitchFamily="34" charset="0"/>
              <a:ea typeface="Inter Medium" panose="02000503000000020004" pitchFamily="2" charset="0"/>
            </a:endParaRPr>
          </a:p>
        </p:txBody>
      </p:sp>
      <p:pic>
        <p:nvPicPr>
          <p:cNvPr id="77" name="Рисунок 7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2929" y="6137460"/>
            <a:ext cx="199158" cy="138641"/>
          </a:xfrm>
          <a:prstGeom prst="rect">
            <a:avLst/>
          </a:prstGeom>
        </p:spPr>
      </p:pic>
      <p:pic>
        <p:nvPicPr>
          <p:cNvPr id="78" name="Рисунок 7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0459" y="5622981"/>
            <a:ext cx="199158" cy="138641"/>
          </a:xfrm>
          <a:prstGeom prst="rect">
            <a:avLst/>
          </a:prstGeom>
        </p:spPr>
      </p:pic>
      <p:pic>
        <p:nvPicPr>
          <p:cNvPr id="80" name="Рисунок 7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403" y="6157562"/>
            <a:ext cx="199158" cy="138641"/>
          </a:xfrm>
          <a:prstGeom prst="rect">
            <a:avLst/>
          </a:prstGeom>
        </p:spPr>
      </p:pic>
      <p:sp>
        <p:nvSpPr>
          <p:cNvPr id="81" name="Прямоугольник 80"/>
          <p:cNvSpPr/>
          <p:nvPr/>
        </p:nvSpPr>
        <p:spPr>
          <a:xfrm>
            <a:off x="7143712" y="3160867"/>
            <a:ext cx="1692006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endParaRPr lang="ru-RU" sz="1050" dirty="0">
              <a:solidFill>
                <a:schemeClr val="bg1"/>
              </a:solidFill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86" name="Заголовок 2">
            <a:extLst>
              <a:ext uri="{FF2B5EF4-FFF2-40B4-BE49-F238E27FC236}">
                <a16:creationId xmlns:a16="http://schemas.microsoft.com/office/drawing/2014/main" id="{EA546847-A17C-46CD-A7FD-1CAED51BD32F}"/>
              </a:ext>
            </a:extLst>
          </p:cNvPr>
          <p:cNvSpPr txBox="1">
            <a:spLocks/>
          </p:cNvSpPr>
          <p:nvPr/>
        </p:nvSpPr>
        <p:spPr>
          <a:xfrm>
            <a:off x="6778764" y="3363129"/>
            <a:ext cx="5316537" cy="51758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400" dirty="0">
              <a:solidFill>
                <a:schemeClr val="bg1"/>
              </a:solidFill>
              <a:latin typeface="Inter SemiBold" panose="02000503000000020004" pitchFamily="2" charset="0"/>
              <a:ea typeface="Inter SemiBold" panose="02000503000000020004" pitchFamily="2" charset="0"/>
              <a:cs typeface="+mn-cs"/>
            </a:endParaRPr>
          </a:p>
        </p:txBody>
      </p:sp>
      <p:grpSp>
        <p:nvGrpSpPr>
          <p:cNvPr id="88" name="Группа 87"/>
          <p:cNvGrpSpPr/>
          <p:nvPr/>
        </p:nvGrpSpPr>
        <p:grpSpPr>
          <a:xfrm>
            <a:off x="6699846" y="5374699"/>
            <a:ext cx="136964" cy="125180"/>
            <a:chOff x="372211" y="2411355"/>
            <a:chExt cx="406283" cy="315213"/>
          </a:xfrm>
          <a:solidFill>
            <a:srgbClr val="5FB9E4"/>
          </a:solidFill>
        </p:grpSpPr>
        <p:sp>
          <p:nvSpPr>
            <p:cNvPr id="89" name="Прямоугольник 88"/>
            <p:cNvSpPr/>
            <p:nvPr/>
          </p:nvSpPr>
          <p:spPr>
            <a:xfrm>
              <a:off x="527882" y="2412208"/>
              <a:ext cx="250612" cy="1254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рямоугольник 89"/>
            <p:cNvSpPr/>
            <p:nvPr/>
          </p:nvSpPr>
          <p:spPr>
            <a:xfrm>
              <a:off x="372211" y="2411355"/>
              <a:ext cx="160433" cy="3152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4" name="Группа 133"/>
          <p:cNvGrpSpPr/>
          <p:nvPr/>
        </p:nvGrpSpPr>
        <p:grpSpPr>
          <a:xfrm>
            <a:off x="9547377" y="5369790"/>
            <a:ext cx="2313099" cy="1039130"/>
            <a:chOff x="6701448" y="5339449"/>
            <a:chExt cx="2313099" cy="1039130"/>
          </a:xfrm>
        </p:grpSpPr>
        <p:sp>
          <p:nvSpPr>
            <p:cNvPr id="91" name="Прямоугольник 90"/>
            <p:cNvSpPr/>
            <p:nvPr/>
          </p:nvSpPr>
          <p:spPr>
            <a:xfrm>
              <a:off x="6701448" y="5339787"/>
              <a:ext cx="2313099" cy="7922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R="80645" lvl="0">
                <a:lnSpc>
                  <a:spcPct val="107000"/>
                </a:lnSpc>
                <a:spcAft>
                  <a:spcPts val="0"/>
                </a:spcAft>
              </a:pPr>
              <a:endParaRPr lang="ru-RU" sz="1000" dirty="0">
                <a:solidFill>
                  <a:schemeClr val="bg1">
                    <a:lumMod val="95000"/>
                  </a:schemeClr>
                </a:solidFill>
                <a:latin typeface="Inter Light" panose="02000503000000020004" pitchFamily="2" charset="0"/>
                <a:ea typeface="Inter Light" panose="02000503000000020004" pitchFamily="2" charset="0"/>
              </a:endParaRPr>
            </a:p>
            <a:p>
              <a:pPr marR="80645">
                <a:lnSpc>
                  <a:spcPct val="107000"/>
                </a:lnSpc>
              </a:pPr>
              <a:r>
                <a:rPr lang="ru-RU" sz="1050" dirty="0">
                  <a:solidFill>
                    <a:schemeClr val="bg1"/>
                  </a:solidFill>
                  <a:latin typeface="Bahnschrift Condensed" pitchFamily="34" charset="0"/>
                </a:rPr>
                <a:t>Категории земель: земли населенных пунктов</a:t>
              </a:r>
            </a:p>
            <a:p>
              <a:pPr marR="80645" lvl="0">
                <a:lnSpc>
                  <a:spcPct val="107000"/>
                </a:lnSpc>
                <a:spcAft>
                  <a:spcPts val="0"/>
                </a:spcAft>
              </a:pPr>
              <a:endParaRPr lang="ru-RU" sz="1000" dirty="0">
                <a:solidFill>
                  <a:schemeClr val="bg1">
                    <a:lumMod val="95000"/>
                  </a:schemeClr>
                </a:solidFill>
                <a:latin typeface="Inter Light" panose="02000503000000020004" pitchFamily="2" charset="0"/>
                <a:ea typeface="Inter Light" panose="02000503000000020004" pitchFamily="2" charset="0"/>
              </a:endParaRPr>
            </a:p>
          </p:txBody>
        </p:sp>
        <p:sp>
          <p:nvSpPr>
            <p:cNvPr id="97" name="Прямоугольник 96"/>
            <p:cNvSpPr/>
            <p:nvPr/>
          </p:nvSpPr>
          <p:spPr>
            <a:xfrm>
              <a:off x="6741268" y="6131908"/>
              <a:ext cx="1773887" cy="2466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R="80645" lvl="0">
                <a:lnSpc>
                  <a:spcPct val="107000"/>
                </a:lnSpc>
                <a:spcAft>
                  <a:spcPts val="0"/>
                </a:spcAft>
              </a:pPr>
              <a:endParaRPr lang="ru-RU" sz="1000" dirty="0">
                <a:solidFill>
                  <a:schemeClr val="bg1">
                    <a:lumMod val="95000"/>
                  </a:schemeClr>
                </a:solidFill>
                <a:latin typeface="Inter Light" panose="02000503000000020004" pitchFamily="2" charset="0"/>
                <a:ea typeface="Inter Light" panose="02000503000000020004" pitchFamily="2" charset="0"/>
              </a:endParaRPr>
            </a:p>
          </p:txBody>
        </p:sp>
        <p:grpSp>
          <p:nvGrpSpPr>
            <p:cNvPr id="100" name="Группа 99"/>
            <p:cNvGrpSpPr/>
            <p:nvPr/>
          </p:nvGrpSpPr>
          <p:grpSpPr>
            <a:xfrm>
              <a:off x="6720050" y="5339449"/>
              <a:ext cx="136964" cy="125180"/>
              <a:chOff x="372211" y="2411357"/>
              <a:chExt cx="406283" cy="315213"/>
            </a:xfrm>
            <a:solidFill>
              <a:srgbClr val="5FB9E4"/>
            </a:solidFill>
          </p:grpSpPr>
          <p:sp>
            <p:nvSpPr>
              <p:cNvPr id="101" name="Прямоугольник 100"/>
              <p:cNvSpPr/>
              <p:nvPr/>
            </p:nvSpPr>
            <p:spPr>
              <a:xfrm>
                <a:off x="527882" y="2412208"/>
                <a:ext cx="250612" cy="12542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2" name="Прямоугольник 101"/>
              <p:cNvSpPr/>
              <p:nvPr/>
            </p:nvSpPr>
            <p:spPr>
              <a:xfrm>
                <a:off x="372211" y="2411357"/>
                <a:ext cx="160432" cy="3152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14" name="Прямоугольник 113"/>
          <p:cNvSpPr/>
          <p:nvPr/>
        </p:nvSpPr>
        <p:spPr>
          <a:xfrm>
            <a:off x="6715849" y="4947292"/>
            <a:ext cx="250531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100" dirty="0">
              <a:solidFill>
                <a:schemeClr val="bg1">
                  <a:lumMod val="95000"/>
                </a:schemeClr>
              </a:solidFill>
              <a:latin typeface="Inter Light" panose="02000503000000020004" pitchFamily="2" charset="0"/>
              <a:ea typeface="Inter Light" panose="02000503000000020004" pitchFamily="2" charset="0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133827" y="55467"/>
            <a:ext cx="297389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50" dirty="0">
                <a:solidFill>
                  <a:srgbClr val="005EC4"/>
                </a:solidFill>
                <a:latin typeface="Inter ExtraLight" panose="02000503000000020004" pitchFamily="2" charset="0"/>
                <a:ea typeface="Inter ExtraLight" panose="02000503000000020004" pitchFamily="2" charset="0"/>
              </a:rPr>
              <a:t>ЗДВИНСКИЙ РАЙОН НОВОСИБИРСКОЙ ОБЛАСТИ</a:t>
            </a: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9465592" y="401830"/>
            <a:ext cx="18116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5549" y="342385"/>
            <a:ext cx="5199751" cy="3161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" name="Рисунок 7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95550" y="3815822"/>
            <a:ext cx="182896" cy="24995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285138" y="2729980"/>
            <a:ext cx="29068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285138" y="3206231"/>
            <a:ext cx="26582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05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06174" y="5952864"/>
            <a:ext cx="150257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050" dirty="0">
                <a:solidFill>
                  <a:schemeClr val="bg1"/>
                </a:solidFill>
                <a:latin typeface="Bahnschrift Condensed" pitchFamily="34" charset="0"/>
                <a:ea typeface="Inter Medium" panose="02000503000000020004" pitchFamily="2" charset="0"/>
              </a:rPr>
              <a:t>Кадастровый номер</a:t>
            </a:r>
          </a:p>
          <a:p>
            <a:pPr>
              <a:spcAft>
                <a:spcPts val="600"/>
              </a:spcAft>
            </a:pPr>
            <a:r>
              <a:rPr lang="ru-RU" sz="1050" dirty="0">
                <a:solidFill>
                  <a:schemeClr val="bg1"/>
                </a:solidFill>
                <a:latin typeface="Bahnschrift Condensed" pitchFamily="34" charset="0"/>
              </a:rPr>
              <a:t>54:06:022701:878</a:t>
            </a:r>
            <a:endParaRPr lang="ru-RU" sz="1050" dirty="0">
              <a:solidFill>
                <a:schemeClr val="bg1"/>
              </a:solidFill>
              <a:latin typeface="Bahnschrift Condensed" pitchFamily="34" charset="0"/>
              <a:ea typeface="Inter" panose="02000503000000020004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582149" y="4258798"/>
            <a:ext cx="227832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05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582149" y="4745514"/>
            <a:ext cx="18764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050" dirty="0">
              <a:solidFill>
                <a:schemeClr val="bg1"/>
              </a:solidFill>
            </a:endParaRPr>
          </a:p>
        </p:txBody>
      </p:sp>
      <p:pic>
        <p:nvPicPr>
          <p:cNvPr id="83" name="Рисунок 8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79130" y="3880710"/>
            <a:ext cx="268247" cy="274344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9862269" y="3790261"/>
            <a:ext cx="1752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latin typeface="Bahnschrift Condensed" pitchFamily="34" charset="0"/>
              </a:rPr>
              <a:t>Текущая стадия реализации: проектирование</a:t>
            </a:r>
          </a:p>
        </p:txBody>
      </p:sp>
      <p:pic>
        <p:nvPicPr>
          <p:cNvPr id="94" name="Рисунок 93">
            <a:extLst>
              <a:ext uri="{FF2B5EF4-FFF2-40B4-BE49-F238E27FC236}">
                <a16:creationId xmlns:a16="http://schemas.microsoft.com/office/drawing/2014/main" id="{7E83C747-46DE-4435-B6B3-E6B73E7A5B1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52853" y="4680310"/>
            <a:ext cx="255004" cy="26754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8835718" y="4680310"/>
            <a:ext cx="1843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2025-2026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547377" y="5952865"/>
            <a:ext cx="23130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Bahnschrift Condensed" pitchFamily="34" charset="0"/>
              </a:rPr>
              <a:t>Вид разрешенного использования: коммунальное хозяйство</a:t>
            </a:r>
          </a:p>
        </p:txBody>
      </p:sp>
    </p:spTree>
    <p:extLst>
      <p:ext uri="{BB962C8B-B14F-4D97-AF65-F5344CB8AC3E}">
        <p14:creationId xmlns:p14="http://schemas.microsoft.com/office/powerpoint/2010/main" val="4069411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847</TotalTime>
  <Words>176</Words>
  <Application>Microsoft Office PowerPoint</Application>
  <PresentationFormat>Широкоэкранный</PresentationFormat>
  <Paragraphs>24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3" baseType="lpstr">
      <vt:lpstr>Arial</vt:lpstr>
      <vt:lpstr>Bahnschrift Condensed</vt:lpstr>
      <vt:lpstr>Calibri</vt:lpstr>
      <vt:lpstr>Calibri Light</vt:lpstr>
      <vt:lpstr>Inter</vt:lpstr>
      <vt:lpstr>Inter ExtraLight</vt:lpstr>
      <vt:lpstr>Inter Light</vt:lpstr>
      <vt:lpstr>Inter Medium</vt:lpstr>
      <vt:lpstr>Inter SemiBold</vt:lpstr>
      <vt:lpstr>Times New Roman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Гузей Олеся Евгеньевна</dc:creator>
  <cp:lastModifiedBy>Пользователь</cp:lastModifiedBy>
  <cp:revision>61</cp:revision>
  <cp:lastPrinted>2025-06-02T04:52:19Z</cp:lastPrinted>
  <dcterms:created xsi:type="dcterms:W3CDTF">2025-05-20T08:10:46Z</dcterms:created>
  <dcterms:modified xsi:type="dcterms:W3CDTF">2025-07-16T09:50:40Z</dcterms:modified>
</cp:coreProperties>
</file>