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ter" initials="M" lastIdx="1" clrIdx="0">
    <p:extLst>
      <p:ext uri="{19B8F6BF-5375-455C-9EA6-DF929625EA0E}">
        <p15:presenceInfo xmlns:p15="http://schemas.microsoft.com/office/powerpoint/2012/main" userId="Mast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9E4"/>
    <a:srgbClr val="2B7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7-02T13:43:19.820" idx="1">
    <p:pos x="7677" y="-7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11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09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20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87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79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6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0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0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46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27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32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comments" Target="../comments/comment1.xml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e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с одним вырезанным углом 33"/>
          <p:cNvSpPr/>
          <p:nvPr/>
        </p:nvSpPr>
        <p:spPr>
          <a:xfrm rot="16200000">
            <a:off x="6005660" y="757569"/>
            <a:ext cx="6857997" cy="5687099"/>
          </a:xfrm>
          <a:prstGeom prst="snip1Rect">
            <a:avLst>
              <a:gd name="adj" fmla="val 23143"/>
            </a:avLst>
          </a:prstGeom>
          <a:solidFill>
            <a:srgbClr val="005EC4"/>
          </a:solidFill>
          <a:ln>
            <a:solidFill>
              <a:srgbClr val="2B7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59048" y="3136140"/>
            <a:ext cx="6026010" cy="381384"/>
          </a:xfrm>
          <a:prstGeom prst="rect">
            <a:avLst/>
          </a:prstGeom>
          <a:solidFill>
            <a:srgbClr val="5FB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Блок-схема: процесс 1"/>
          <p:cNvSpPr/>
          <p:nvPr/>
        </p:nvSpPr>
        <p:spPr>
          <a:xfrm>
            <a:off x="-8022" y="376518"/>
            <a:ext cx="4880162" cy="561041"/>
          </a:xfrm>
          <a:prstGeom prst="flowChartProcess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данные 2"/>
          <p:cNvSpPr/>
          <p:nvPr/>
        </p:nvSpPr>
        <p:spPr>
          <a:xfrm>
            <a:off x="3149601" y="376517"/>
            <a:ext cx="3033484" cy="561042"/>
          </a:xfrm>
          <a:prstGeom prst="flowChartInputOutput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26087" y="401830"/>
            <a:ext cx="5532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ПРОЕКТ СОЗДАНИЯ ТУРИСТИЧЕСКОЙ БАЗЫ НА БЕРЕГУ ОЗЕРА САРТЛАН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259049" y="1750055"/>
            <a:ext cx="239871" cy="232493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31" name="Прямоугольник 30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292977" y="1807096"/>
            <a:ext cx="6753041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Планируется осуществление следующих видов услуг: </a:t>
            </a: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- рыбалка в зимнее время и в летний период ;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охота 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оздоровительные процедуры на озере Горьком, грязелечение  (20 км от базы);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развлекательные мероприятия (прокат лодок, квадроциклов, лыж, коньков, спортивного </a:t>
            </a: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инвентаря, игровые аттракционы);</a:t>
            </a:r>
          </a:p>
          <a:p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Inter SemiBold" panose="02000503000000020004" pitchFamily="2" charset="0"/>
              <a:ea typeface="Inter SemiBold" panose="02000503000000020004" pitchFamily="2" charset="0"/>
            </a:endParaRPr>
          </a:p>
          <a:p>
            <a:pPr marL="285750" indent="-285750" defTabSz="414772">
              <a:spcAft>
                <a:spcPts val="544"/>
              </a:spcAft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pPr marL="285750" indent="-285750" defTabSz="414772">
              <a:spcAft>
                <a:spcPts val="544"/>
              </a:spcAft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pPr marL="285750" indent="-285750" defTabSz="414772">
              <a:spcAft>
                <a:spcPts val="544"/>
              </a:spcAft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ru-RU" sz="12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6B6CA55-6595-43A5-B0D3-A4F245EAA9F6}"/>
              </a:ext>
            </a:extLst>
          </p:cNvPr>
          <p:cNvSpPr/>
          <p:nvPr/>
        </p:nvSpPr>
        <p:spPr>
          <a:xfrm>
            <a:off x="4633554" y="3624927"/>
            <a:ext cx="1930897" cy="790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>
              <a:lnSpc>
                <a:spcPct val="114000"/>
              </a:lnSpc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Местонахождение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 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Новосибирская область, </a:t>
            </a:r>
          </a:p>
          <a:p>
            <a:pPr defTabSz="414772">
              <a:lnSpc>
                <a:spcPct val="114000"/>
              </a:lnSpc>
            </a:pP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Здвинский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 район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7625D27D-D824-459C-B601-0D8F73A2F657}"/>
              </a:ext>
            </a:extLst>
          </p:cNvPr>
          <p:cNvSpPr/>
          <p:nvPr/>
        </p:nvSpPr>
        <p:spPr>
          <a:xfrm>
            <a:off x="761761" y="3634106"/>
            <a:ext cx="1900008" cy="480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>
              <a:lnSpc>
                <a:spcPct val="114000"/>
              </a:lnSpc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Отрасль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 туризм и гостеприимство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Inter" panose="0200050300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F47CAD8C-C929-4F17-82FF-8584056DFA93}"/>
              </a:ext>
            </a:extLst>
          </p:cNvPr>
          <p:cNvSpPr/>
          <p:nvPr/>
        </p:nvSpPr>
        <p:spPr>
          <a:xfrm>
            <a:off x="2801014" y="3629468"/>
            <a:ext cx="1425070" cy="549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>
              <a:lnSpc>
                <a:spcPct val="114000"/>
              </a:lnSpc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Тип проекта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 с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оздание туристической базы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3827" y="1061973"/>
            <a:ext cx="61226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Проект направлен на создание на территории Здвинского района туристической базы на берегу озера </a:t>
            </a:r>
            <a:r>
              <a:rPr lang="ru-RU" sz="1200" dirty="0" err="1"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Сартлан</a:t>
            </a:r>
            <a:r>
              <a:rPr lang="ru-RU" sz="1200" dirty="0"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 вместимостью  30 - 100 человек (строительство модульных домов, хозблока, бани и летней веранды) 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6027" y="4529542"/>
            <a:ext cx="5604980" cy="1553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285750" defTabSz="414772">
              <a:lnSpc>
                <a:spcPct val="114000"/>
              </a:lnSpc>
              <a:spcAft>
                <a:spcPts val="0"/>
              </a:spcAft>
              <a:buClr>
                <a:srgbClr val="5FB9E4"/>
              </a:buClr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На территории Здвинского района зарегистрировано 760 охотников и рыболов и охотники и рыболовы Новосибирской области и ближайших областей (в районе 250 человек)</a:t>
            </a:r>
          </a:p>
          <a:p>
            <a:pPr lvl="0" indent="-285750" defTabSz="414772">
              <a:lnSpc>
                <a:spcPct val="114000"/>
              </a:lnSpc>
              <a:spcAft>
                <a:spcPts val="0"/>
              </a:spcAft>
              <a:buClr>
                <a:srgbClr val="5FB9E4"/>
              </a:buClr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Жители Новосибирской области в качестве туров выходного дня и летнего отдыха</a:t>
            </a:r>
          </a:p>
          <a:p>
            <a:pPr lvl="0" defTabSz="414772">
              <a:lnSpc>
                <a:spcPct val="114000"/>
              </a:lnSpc>
              <a:spcAft>
                <a:spcPts val="0"/>
              </a:spcAft>
              <a:buClr>
                <a:srgbClr val="5FB9E4"/>
              </a:buClr>
            </a:pPr>
            <a:endParaRPr lang="ru-RU" sz="1200" dirty="0">
              <a:solidFill>
                <a:prstClr val="black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pPr defTabSz="414772">
              <a:lnSpc>
                <a:spcPct val="114000"/>
              </a:lnSpc>
              <a:buClr>
                <a:srgbClr val="5FB9E4"/>
              </a:buClr>
            </a:pPr>
            <a:endParaRPr lang="ru-RU" sz="1200" dirty="0">
              <a:solidFill>
                <a:prstClr val="black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120" y="4254137"/>
            <a:ext cx="299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Потенциальные потребители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501" y="3629467"/>
            <a:ext cx="391381" cy="48011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677" y="3580056"/>
            <a:ext cx="500427" cy="50042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83" y="3592057"/>
            <a:ext cx="508178" cy="50817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90" y="4510003"/>
            <a:ext cx="404818" cy="404818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259048" y="5690262"/>
            <a:ext cx="6026010" cy="773715"/>
          </a:xfrm>
          <a:prstGeom prst="rect">
            <a:avLst/>
          </a:prstGeom>
          <a:solidFill>
            <a:srgbClr val="5FB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41584" y="5820516"/>
            <a:ext cx="6031475" cy="478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0645" lvl="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Inter Medium" panose="02000503000000020004" pitchFamily="2" charset="0"/>
                <a:cs typeface="Times New Roman" panose="02020603050405020304" pitchFamily="18" charset="0"/>
              </a:rPr>
              <a:t>Одним из ключевых преимуществ проекта является отсутствие действующих конкурентов (баз отдыха) в данной сфере на берегу озера </a:t>
            </a:r>
            <a:r>
              <a:rPr lang="ru-RU" sz="1200" dirty="0" err="1">
                <a:latin typeface="Times New Roman" panose="02020603050405020304" pitchFamily="18" charset="0"/>
                <a:ea typeface="Inter Medium" panose="02000503000000020004" pitchFamily="2" charset="0"/>
                <a:cs typeface="Times New Roman" panose="02020603050405020304" pitchFamily="18" charset="0"/>
              </a:rPr>
              <a:t>Сартлан</a:t>
            </a:r>
            <a:r>
              <a:rPr lang="ru-RU" sz="1200" dirty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chemeClr val="bg1"/>
              </a:solidFill>
              <a:latin typeface="Inter Medium" panose="02000503000000020004" pitchFamily="2" charset="0"/>
              <a:ea typeface="Inter Medium" panose="02000503000000020004" pitchFamily="2" charset="0"/>
              <a:cs typeface="Times New Roman" panose="020206030504050203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6705972" y="2138897"/>
            <a:ext cx="29831" cy="2375871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771322" y="3656031"/>
            <a:ext cx="5195944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1954566" y="172123"/>
            <a:ext cx="9613" cy="348390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7820809" y="182877"/>
            <a:ext cx="4128291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6750334" y="172120"/>
            <a:ext cx="1103029" cy="1144485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376518"/>
            <a:ext cx="12192000" cy="0"/>
          </a:xfrm>
          <a:prstGeom prst="line">
            <a:avLst/>
          </a:prstGeom>
          <a:ln w="57150">
            <a:solidFill>
              <a:srgbClr val="005E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Заголовок 2">
            <a:extLst>
              <a:ext uri="{FF2B5EF4-FFF2-40B4-BE49-F238E27FC236}">
                <a16:creationId xmlns:a16="http://schemas.microsoft.com/office/drawing/2014/main" id="{EA546847-A17C-46CD-A7FD-1CAED51BD32F}"/>
              </a:ext>
            </a:extLst>
          </p:cNvPr>
          <p:cNvSpPr txBox="1">
            <a:spLocks/>
          </p:cNvSpPr>
          <p:nvPr/>
        </p:nvSpPr>
        <p:spPr>
          <a:xfrm>
            <a:off x="6626870" y="3849029"/>
            <a:ext cx="5316537" cy="51758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dirty="0">
              <a:solidFill>
                <a:schemeClr val="bg1"/>
              </a:solidFill>
              <a:latin typeface="Inter SemiBold" panose="02000503000000020004" pitchFamily="2" charset="0"/>
              <a:ea typeface="Inter SemiBold" panose="02000503000000020004" pitchFamily="2" charset="0"/>
              <a:cs typeface="+mn-cs"/>
            </a:endParaRPr>
          </a:p>
        </p:txBody>
      </p:sp>
      <p:grpSp>
        <p:nvGrpSpPr>
          <p:cNvPr id="88" name="Группа 87"/>
          <p:cNvGrpSpPr/>
          <p:nvPr/>
        </p:nvGrpSpPr>
        <p:grpSpPr>
          <a:xfrm>
            <a:off x="6772999" y="4196208"/>
            <a:ext cx="136964" cy="125180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89" name="Прямоугольник 88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4" name="Группа 133"/>
          <p:cNvGrpSpPr/>
          <p:nvPr/>
        </p:nvGrpSpPr>
        <p:grpSpPr>
          <a:xfrm>
            <a:off x="9317511" y="4152769"/>
            <a:ext cx="2580288" cy="1091896"/>
            <a:chOff x="6720050" y="5316666"/>
            <a:chExt cx="2580288" cy="1091896"/>
          </a:xfrm>
        </p:grpSpPr>
        <p:sp>
          <p:nvSpPr>
            <p:cNvPr id="91" name="Прямоугольник 90"/>
            <p:cNvSpPr/>
            <p:nvPr/>
          </p:nvSpPr>
          <p:spPr>
            <a:xfrm>
              <a:off x="6732462" y="5564584"/>
              <a:ext cx="2519437" cy="2466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486764" y="5596205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000" dirty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6741268" y="6131908"/>
              <a:ext cx="1773887" cy="2466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8466717" y="6162341"/>
              <a:ext cx="83362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1000" dirty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grpSp>
          <p:nvGrpSpPr>
            <p:cNvPr id="100" name="Группа 99"/>
            <p:cNvGrpSpPr/>
            <p:nvPr/>
          </p:nvGrpSpPr>
          <p:grpSpPr>
            <a:xfrm>
              <a:off x="6720050" y="5339449"/>
              <a:ext cx="136964" cy="125180"/>
              <a:chOff x="372211" y="2411355"/>
              <a:chExt cx="406283" cy="315213"/>
            </a:xfrm>
            <a:solidFill>
              <a:srgbClr val="5FB9E4"/>
            </a:solidFill>
          </p:grpSpPr>
          <p:sp>
            <p:nvSpPr>
              <p:cNvPr id="101" name="Прямоугольник 100"/>
              <p:cNvSpPr/>
              <p:nvPr/>
            </p:nvSpPr>
            <p:spPr>
              <a:xfrm>
                <a:off x="527882" y="2412208"/>
                <a:ext cx="250612" cy="12542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2" name="Прямоугольник 101"/>
              <p:cNvSpPr/>
              <p:nvPr/>
            </p:nvSpPr>
            <p:spPr>
              <a:xfrm>
                <a:off x="372211" y="2411355"/>
                <a:ext cx="160433" cy="31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03" name="TextBox 102"/>
            <p:cNvSpPr txBox="1"/>
            <p:nvPr/>
          </p:nvSpPr>
          <p:spPr>
            <a:xfrm>
              <a:off x="6766644" y="5316666"/>
              <a:ext cx="11130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12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endParaRPr>
            </a:p>
          </p:txBody>
        </p:sp>
      </p:grpSp>
      <p:sp>
        <p:nvSpPr>
          <p:cNvPr id="109" name="Прямоугольник 108"/>
          <p:cNvSpPr/>
          <p:nvPr/>
        </p:nvSpPr>
        <p:spPr>
          <a:xfrm>
            <a:off x="6676025" y="4935356"/>
            <a:ext cx="11549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rPr>
              <a:t>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33827" y="55467"/>
            <a:ext cx="358944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>
                <a:solidFill>
                  <a:srgbClr val="005EC4"/>
                </a:solidFill>
                <a:latin typeface="Inter ExtraLight" panose="02000503000000020004" pitchFamily="2" charset="0"/>
                <a:ea typeface="Inter ExtraLight" panose="02000503000000020004" pitchFamily="2" charset="0"/>
              </a:rPr>
              <a:t>ЗДВИНСКИЙ РАЙОН НОВОСИБИРСКОЙ ОБЛАСТИ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93591" y="3014289"/>
            <a:ext cx="1484473" cy="51071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81993" y="3119319"/>
            <a:ext cx="182896" cy="249958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64414" y="3116448"/>
            <a:ext cx="256054" cy="26824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61996" y="3023298"/>
            <a:ext cx="1018120" cy="45724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29143" y="3125316"/>
            <a:ext cx="268247" cy="27434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41566" y="3033868"/>
            <a:ext cx="1115665" cy="45724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79163" y="4239431"/>
            <a:ext cx="1755800" cy="359695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28875" y="4239431"/>
            <a:ext cx="1755800" cy="35969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974486" y="4555407"/>
            <a:ext cx="22084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/>
                </a:solidFill>
              </a:rPr>
              <a:t>- 54:06:022201:220</a:t>
            </a:r>
          </a:p>
          <a:p>
            <a:r>
              <a:rPr lang="ru-RU" sz="800" dirty="0">
                <a:solidFill>
                  <a:schemeClr val="bg1"/>
                </a:solidFill>
              </a:rPr>
              <a:t>- Площадь: 5 га</a:t>
            </a:r>
          </a:p>
          <a:p>
            <a:r>
              <a:rPr lang="ru-RU" sz="800" dirty="0">
                <a:solidFill>
                  <a:schemeClr val="bg1"/>
                </a:solidFill>
              </a:rPr>
              <a:t>- Вид разрешенного использования: туристическое обслуживание</a:t>
            </a:r>
          </a:p>
          <a:p>
            <a:r>
              <a:rPr lang="ru-RU" sz="800" dirty="0">
                <a:solidFill>
                  <a:schemeClr val="bg1"/>
                </a:solidFill>
              </a:rPr>
              <a:t>- Земли особо охраняемых территорий и объектов</a:t>
            </a:r>
          </a:p>
          <a:p>
            <a:r>
              <a:rPr lang="ru-RU" sz="800" dirty="0">
                <a:solidFill>
                  <a:schemeClr val="bg1"/>
                </a:solidFill>
              </a:rPr>
              <a:t>- Межевание проведено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136747" y="5666349"/>
            <a:ext cx="14332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1"/>
                </a:solidFill>
              </a:rPr>
              <a:t>ТАРИФЫ</a:t>
            </a: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918929" y="5666349"/>
            <a:ext cx="140220" cy="128027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15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14087" y="5963110"/>
            <a:ext cx="359695" cy="359695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16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76029" y="5982992"/>
            <a:ext cx="1395792" cy="383351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17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885498" y="5982992"/>
            <a:ext cx="359695" cy="359695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18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327966" y="5924233"/>
            <a:ext cx="1135300" cy="500867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19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882148" y="6474844"/>
            <a:ext cx="359695" cy="359695"/>
          </a:xfrm>
          <a:prstGeom prst="rect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>
          <a:blip r:embed="rId20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285138" y="6484418"/>
            <a:ext cx="1355433" cy="373582"/>
          </a:xfrm>
          <a:prstGeom prst="rect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>
          <a:blip r:embed="rId21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43773" y="6474844"/>
            <a:ext cx="365792" cy="359695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2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58078" y="6463977"/>
            <a:ext cx="1604036" cy="367984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9531270" y="4528816"/>
            <a:ext cx="2444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/>
                </a:solidFill>
              </a:rPr>
              <a:t>В 17 км от автодороги с твердым покрытием</a:t>
            </a:r>
          </a:p>
          <a:p>
            <a:r>
              <a:rPr lang="ru-RU" sz="800" dirty="0">
                <a:solidFill>
                  <a:schemeClr val="bg1"/>
                </a:solidFill>
              </a:rPr>
              <a:t>В 1 км от автодороги общего пользования с щебеночным покрытием</a:t>
            </a:r>
          </a:p>
          <a:p>
            <a:r>
              <a:rPr lang="ru-RU" sz="800" dirty="0">
                <a:solidFill>
                  <a:schemeClr val="bg1"/>
                </a:solidFill>
              </a:rPr>
              <a:t>Водоснабжение: индивидуальное, требуется скважина</a:t>
            </a:r>
          </a:p>
          <a:p>
            <a:r>
              <a:rPr lang="ru-RU" sz="800" dirty="0">
                <a:solidFill>
                  <a:schemeClr val="bg1"/>
                </a:solidFill>
              </a:rPr>
              <a:t>Электроэнергия: 15 м от воздушной линии 10 кв.</a:t>
            </a:r>
          </a:p>
        </p:txBody>
      </p:sp>
      <p:pic>
        <p:nvPicPr>
          <p:cNvPr id="63" name="Рисунок 62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641" y="1205866"/>
            <a:ext cx="2772578" cy="184838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8C6F27-2FB2-3C97-8ADA-A0BB217D4075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074" y="277613"/>
            <a:ext cx="3059959" cy="172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41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228</Words>
  <Application>Microsoft Office PowerPoint</Application>
  <PresentationFormat>Широкоэкранный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2" baseType="lpstr">
      <vt:lpstr>Arial</vt:lpstr>
      <vt:lpstr>Calibri</vt:lpstr>
      <vt:lpstr>Calibri Light</vt:lpstr>
      <vt:lpstr>Inter</vt:lpstr>
      <vt:lpstr>Inter ExtraLight</vt:lpstr>
      <vt:lpstr>Inter Light</vt:lpstr>
      <vt:lpstr>Inter Medium</vt:lpstr>
      <vt:lpstr>Inter SemiBold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Гузей Олеся Евгеньевна</dc:creator>
  <cp:lastModifiedBy>Пользователь</cp:lastModifiedBy>
  <cp:revision>37</cp:revision>
  <cp:lastPrinted>2025-06-02T04:52:19Z</cp:lastPrinted>
  <dcterms:created xsi:type="dcterms:W3CDTF">2025-05-20T08:10:46Z</dcterms:created>
  <dcterms:modified xsi:type="dcterms:W3CDTF">2025-07-16T09:47:09Z</dcterms:modified>
</cp:coreProperties>
</file>