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FB9E4"/>
    <a:srgbClr val="2B79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0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378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2A0990-642A-42EA-A141-DD4827B2B790}" type="datetimeFigureOut">
              <a:rPr lang="ru-RU" smtClean="0"/>
              <a:t>17.07.2025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22C213-06F9-4F03-A0C7-2F880CC8E1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0940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A5C9-CA68-4BAD-B99C-7275F9940208}" type="datetimeFigureOut">
              <a:rPr lang="ru-RU" smtClean="0"/>
              <a:t>17.07.2025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9189-B35A-48A7-9C68-2F09CCE796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5114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A5C9-CA68-4BAD-B99C-7275F9940208}" type="datetimeFigureOut">
              <a:rPr lang="ru-RU" smtClean="0"/>
              <a:t>17.07.2025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9189-B35A-48A7-9C68-2F09CCE796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8095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A5C9-CA68-4BAD-B99C-7275F9940208}" type="datetimeFigureOut">
              <a:rPr lang="ru-RU" smtClean="0"/>
              <a:t>17.07.2025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9189-B35A-48A7-9C68-2F09CCE796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7200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A5C9-CA68-4BAD-B99C-7275F9940208}" type="datetimeFigureOut">
              <a:rPr lang="ru-RU" smtClean="0"/>
              <a:t>17.07.2025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9189-B35A-48A7-9C68-2F09CCE796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2877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A5C9-CA68-4BAD-B99C-7275F9940208}" type="datetimeFigureOut">
              <a:rPr lang="ru-RU" smtClean="0"/>
              <a:t>17.07.2025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9189-B35A-48A7-9C68-2F09CCE796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7179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A5C9-CA68-4BAD-B99C-7275F9940208}" type="datetimeFigureOut">
              <a:rPr lang="ru-RU" smtClean="0"/>
              <a:t>17.07.2025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9189-B35A-48A7-9C68-2F09CCE796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463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A5C9-CA68-4BAD-B99C-7275F9940208}" type="datetimeFigureOut">
              <a:rPr lang="ru-RU" smtClean="0"/>
              <a:t>17.07.2025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9189-B35A-48A7-9C68-2F09CCE796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701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A5C9-CA68-4BAD-B99C-7275F9940208}" type="datetimeFigureOut">
              <a:rPr lang="ru-RU" smtClean="0"/>
              <a:t>17.07.2025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9189-B35A-48A7-9C68-2F09CCE796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0804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A5C9-CA68-4BAD-B99C-7275F9940208}" type="datetimeFigureOut">
              <a:rPr lang="ru-RU" smtClean="0"/>
              <a:t>17.07.2025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9189-B35A-48A7-9C68-2F09CCE796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610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A5C9-CA68-4BAD-B99C-7275F9940208}" type="datetimeFigureOut">
              <a:rPr lang="ru-RU" smtClean="0"/>
              <a:t>17.07.2025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9189-B35A-48A7-9C68-2F09CCE796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84622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A5C9-CA68-4BAD-B99C-7275F9940208}" type="datetimeFigureOut">
              <a:rPr lang="ru-RU" smtClean="0"/>
              <a:t>17.07.2025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A9189-B35A-48A7-9C68-2F09CCE796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9274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76A5C9-CA68-4BAD-B99C-7275F9940208}" type="datetimeFigureOut">
              <a:rPr lang="ru-RU" smtClean="0"/>
              <a:t>17.07.2025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A9189-B35A-48A7-9C68-2F09CCE796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4327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Прямоугольник с одним вырезанным углом 33"/>
          <p:cNvSpPr/>
          <p:nvPr/>
        </p:nvSpPr>
        <p:spPr>
          <a:xfrm rot="16200000">
            <a:off x="6112585" y="778370"/>
            <a:ext cx="6857997" cy="5687099"/>
          </a:xfrm>
          <a:prstGeom prst="snip1Rect">
            <a:avLst>
              <a:gd name="adj" fmla="val 23143"/>
            </a:avLst>
          </a:prstGeom>
          <a:solidFill>
            <a:srgbClr val="005EC4"/>
          </a:solidFill>
          <a:ln>
            <a:solidFill>
              <a:srgbClr val="2B79C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5" name="Прямоугольник 64"/>
          <p:cNvSpPr/>
          <p:nvPr/>
        </p:nvSpPr>
        <p:spPr>
          <a:xfrm>
            <a:off x="6726276" y="1925807"/>
            <a:ext cx="5515137" cy="2056563"/>
          </a:xfrm>
          <a:prstGeom prst="rect">
            <a:avLst/>
          </a:prstGeom>
          <a:solidFill>
            <a:srgbClr val="21466F">
              <a:alpha val="6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Блок-схема: процесс 1"/>
          <p:cNvSpPr/>
          <p:nvPr/>
        </p:nvSpPr>
        <p:spPr>
          <a:xfrm>
            <a:off x="-8022" y="376518"/>
            <a:ext cx="4880162" cy="561041"/>
          </a:xfrm>
          <a:prstGeom prst="flowChartProcess">
            <a:avLst/>
          </a:prstGeom>
          <a:solidFill>
            <a:srgbClr val="005E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Блок-схема: данные 2"/>
          <p:cNvSpPr/>
          <p:nvPr/>
        </p:nvSpPr>
        <p:spPr>
          <a:xfrm>
            <a:off x="3149601" y="376517"/>
            <a:ext cx="3033484" cy="561042"/>
          </a:xfrm>
          <a:prstGeom prst="flowChartInputOutput">
            <a:avLst/>
          </a:prstGeom>
          <a:solidFill>
            <a:srgbClr val="005E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126087" y="401830"/>
            <a:ext cx="59145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>
                <a:solidFill>
                  <a:schemeClr val="bg1"/>
                </a:solidFill>
                <a:latin typeface="Inter SemiBold" panose="02000503000000020004" pitchFamily="2" charset="0"/>
                <a:ea typeface="Inter SemiBold" panose="02000503000000020004" pitchFamily="2" charset="0"/>
              </a:rPr>
              <a:t>ПРОЕКТ РЕКОНСТРУКЦИИ ЗДАНИЯ СПОРТИВНОГО  КОМПЛЕКСА</a:t>
            </a:r>
          </a:p>
        </p:txBody>
      </p:sp>
      <p:grpSp>
        <p:nvGrpSpPr>
          <p:cNvPr id="30" name="Группа 29"/>
          <p:cNvGrpSpPr/>
          <p:nvPr/>
        </p:nvGrpSpPr>
        <p:grpSpPr>
          <a:xfrm>
            <a:off x="223615" y="1347898"/>
            <a:ext cx="239871" cy="232493"/>
            <a:chOff x="372211" y="2411355"/>
            <a:chExt cx="406283" cy="315213"/>
          </a:xfrm>
          <a:solidFill>
            <a:srgbClr val="5FB9E4"/>
          </a:solidFill>
        </p:grpSpPr>
        <p:sp>
          <p:nvSpPr>
            <p:cNvPr id="31" name="Прямоугольник 30"/>
            <p:cNvSpPr/>
            <p:nvPr/>
          </p:nvSpPr>
          <p:spPr>
            <a:xfrm>
              <a:off x="527882" y="2412208"/>
              <a:ext cx="250612" cy="12542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372211" y="2411355"/>
              <a:ext cx="160433" cy="3152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9" name="Прямоугольник 38"/>
          <p:cNvSpPr/>
          <p:nvPr/>
        </p:nvSpPr>
        <p:spPr>
          <a:xfrm>
            <a:off x="318335" y="1464144"/>
            <a:ext cx="61811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Inter SemiBold" panose="02000503000000020004" pitchFamily="2" charset="0"/>
                <a:ea typeface="Inter SemiBold" panose="02000503000000020004" pitchFamily="2" charset="0"/>
              </a:rPr>
              <a:t>Строительство спортивных сооружений приносит множество преимуществ как для отдельных людей, так и для общества в целом. Вот основные из них:</a:t>
            </a:r>
          </a:p>
          <a:p>
            <a:endParaRPr lang="ru-RU" sz="1200" dirty="0">
              <a:solidFill>
                <a:schemeClr val="tx1">
                  <a:lumMod val="75000"/>
                  <a:lumOff val="25000"/>
                </a:schemeClr>
              </a:solidFill>
              <a:latin typeface="Inter SemiBold" panose="02000503000000020004" pitchFamily="2" charset="0"/>
              <a:ea typeface="Inter SemiBold" panose="02000503000000020004" pitchFamily="2" charset="0"/>
            </a:endParaRPr>
          </a:p>
          <a:p>
            <a:r>
              <a:rPr lang="ru-RU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Inter SemiBold" panose="02000503000000020004" pitchFamily="2" charset="0"/>
                <a:ea typeface="Inter SemiBold" panose="02000503000000020004" pitchFamily="2" charset="0"/>
              </a:rPr>
              <a:t>Улучшение здоровья населения</a:t>
            </a:r>
            <a:r>
              <a:rPr lang="ru-RU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Inter SemiBold" panose="02000503000000020004" pitchFamily="2" charset="0"/>
                <a:ea typeface="Inter SemiBold" panose="02000503000000020004" pitchFamily="2" charset="0"/>
              </a:rPr>
              <a:t>: Регулярные занятия спортом помогают поддерживать физическую форму и снижают риск хронических заболеваний.</a:t>
            </a:r>
          </a:p>
          <a:p>
            <a:r>
              <a:rPr lang="ru-RU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Inter SemiBold" panose="02000503000000020004" pitchFamily="2" charset="0"/>
                <a:ea typeface="Inter SemiBold" panose="02000503000000020004" pitchFamily="2" charset="0"/>
              </a:rPr>
              <a:t>Социализация</a:t>
            </a:r>
            <a:r>
              <a:rPr lang="ru-RU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Inter SemiBold" panose="02000503000000020004" pitchFamily="2" charset="0"/>
                <a:ea typeface="Inter SemiBold" panose="02000503000000020004" pitchFamily="2" charset="0"/>
              </a:rPr>
              <a:t>: Площадки становятся местом встреч для людей разных возрастов, что способствует развитию коммуникативных навыков.</a:t>
            </a:r>
          </a:p>
          <a:p>
            <a:r>
              <a:rPr lang="ru-RU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Inter SemiBold" panose="02000503000000020004" pitchFamily="2" charset="0"/>
                <a:ea typeface="Inter SemiBold" panose="02000503000000020004" pitchFamily="2" charset="0"/>
              </a:rPr>
              <a:t>Снижение уровня преступности: </a:t>
            </a:r>
            <a:r>
              <a:rPr lang="ru-RU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Inter SemiBold" panose="02000503000000020004" pitchFamily="2" charset="0"/>
                <a:ea typeface="Inter SemiBold" panose="02000503000000020004" pitchFamily="2" charset="0"/>
              </a:rPr>
              <a:t>Организованные спортивные мероприятия отвлекают молодежь от негативных влияний.</a:t>
            </a:r>
          </a:p>
          <a:p>
            <a:r>
              <a:rPr lang="ru-RU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Inter SemiBold" panose="02000503000000020004" pitchFamily="2" charset="0"/>
                <a:ea typeface="Inter SemiBold" panose="02000503000000020004" pitchFamily="2" charset="0"/>
              </a:rPr>
              <a:t>Повышение качества жизни: </a:t>
            </a:r>
            <a:r>
              <a:rPr lang="ru-RU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Inter SemiBold" panose="02000503000000020004" pitchFamily="2" charset="0"/>
                <a:ea typeface="Inter SemiBold" panose="02000503000000020004" pitchFamily="2" charset="0"/>
              </a:rPr>
              <a:t>Доступ к спортивным объектам делает среду проживания более комфортной и привлекательной.</a:t>
            </a:r>
            <a:r>
              <a:rPr lang="ru-RU" sz="1200" dirty="0">
                <a:solidFill>
                  <a:prstClr val="black"/>
                </a:solidFill>
                <a:latin typeface="Inter" panose="02000503000000020004" pitchFamily="2" charset="0"/>
                <a:ea typeface="Inter" panose="02000503000000020004" pitchFamily="2" charset="0"/>
              </a:rPr>
              <a:t> </a:t>
            </a:r>
          </a:p>
        </p:txBody>
      </p:sp>
      <p:sp>
        <p:nvSpPr>
          <p:cNvPr id="36" name="Прямоугольник 35">
            <a:extLst>
              <a:ext uri="{FF2B5EF4-FFF2-40B4-BE49-F238E27FC236}">
                <a16:creationId xmlns:a16="http://schemas.microsoft.com/office/drawing/2014/main" id="{F6B6CA55-6595-43A5-B0D3-A4F245EAA9F6}"/>
              </a:ext>
            </a:extLst>
          </p:cNvPr>
          <p:cNvSpPr/>
          <p:nvPr/>
        </p:nvSpPr>
        <p:spPr>
          <a:xfrm>
            <a:off x="4568538" y="3941301"/>
            <a:ext cx="1930897" cy="7901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defTabSz="414772">
              <a:lnSpc>
                <a:spcPct val="114000"/>
              </a:lnSpc>
            </a:pPr>
            <a:r>
              <a:rPr lang="ru-RU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Inter SemiBold" panose="02000503000000020004" pitchFamily="2" charset="0"/>
                <a:ea typeface="Inter SemiBold" panose="02000503000000020004" pitchFamily="2" charset="0"/>
              </a:rPr>
              <a:t>Местонахождение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Inter SemiBold" panose="02000503000000020004" pitchFamily="2" charset="0"/>
                <a:ea typeface="Inter SemiBold" panose="02000503000000020004" pitchFamily="2" charset="0"/>
              </a:rPr>
              <a:t>:</a:t>
            </a:r>
            <a:r>
              <a:rPr lang="ru-RU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Inter SemiBold" panose="02000503000000020004" pitchFamily="2" charset="0"/>
                <a:ea typeface="Inter SemiBold" panose="02000503000000020004" pitchFamily="2" charset="0"/>
              </a:rPr>
              <a:t> </a:t>
            </a:r>
            <a:br>
              <a:rPr lang="ru-RU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Inter SemiBold" panose="02000503000000020004" pitchFamily="2" charset="0"/>
                <a:ea typeface="Inter SemiBold" panose="02000503000000020004" pitchFamily="2" charset="0"/>
              </a:rPr>
            </a:br>
            <a:r>
              <a:rPr lang="ru-RU" sz="1200" dirty="0">
                <a:solidFill>
                  <a:prstClr val="black"/>
                </a:solidFill>
                <a:latin typeface="Inter" panose="02000503000000020004" pitchFamily="2" charset="0"/>
                <a:ea typeface="Inter" panose="02000503000000020004" pitchFamily="2" charset="0"/>
              </a:rPr>
              <a:t>Новосибирская область, </a:t>
            </a:r>
          </a:p>
          <a:p>
            <a:pPr defTabSz="414772">
              <a:lnSpc>
                <a:spcPct val="114000"/>
              </a:lnSpc>
            </a:pPr>
            <a:r>
              <a:rPr lang="ru-RU" sz="1200" dirty="0" err="1">
                <a:solidFill>
                  <a:prstClr val="black"/>
                </a:solidFill>
                <a:latin typeface="Inter" panose="02000503000000020004" pitchFamily="2" charset="0"/>
                <a:ea typeface="Inter" panose="02000503000000020004" pitchFamily="2" charset="0"/>
              </a:rPr>
              <a:t>Здвинский</a:t>
            </a:r>
            <a:r>
              <a:rPr lang="ru-RU" sz="1200" dirty="0">
                <a:solidFill>
                  <a:prstClr val="black"/>
                </a:solidFill>
                <a:latin typeface="Inter" panose="02000503000000020004" pitchFamily="2" charset="0"/>
                <a:ea typeface="Inter" panose="02000503000000020004" pitchFamily="2" charset="0"/>
              </a:rPr>
              <a:t> район</a:t>
            </a:r>
          </a:p>
        </p:txBody>
      </p:sp>
      <p:sp>
        <p:nvSpPr>
          <p:cNvPr id="37" name="Прямоугольник 36">
            <a:extLst>
              <a:ext uri="{FF2B5EF4-FFF2-40B4-BE49-F238E27FC236}">
                <a16:creationId xmlns:a16="http://schemas.microsoft.com/office/drawing/2014/main" id="{7625D27D-D824-459C-B601-0D8F73A2F657}"/>
              </a:ext>
            </a:extLst>
          </p:cNvPr>
          <p:cNvSpPr/>
          <p:nvPr/>
        </p:nvSpPr>
        <p:spPr>
          <a:xfrm>
            <a:off x="755838" y="3959931"/>
            <a:ext cx="1900008" cy="4804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defTabSz="414772"/>
            <a:r>
              <a:rPr lang="ru-RU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Inter SemiBold" panose="02000503000000020004" pitchFamily="2" charset="0"/>
                <a:ea typeface="Inter SemiBold" panose="02000503000000020004" pitchFamily="2" charset="0"/>
              </a:rPr>
              <a:t>Отрасль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Inter SemiBold" panose="02000503000000020004" pitchFamily="2" charset="0"/>
                <a:ea typeface="Inter SemiBold" panose="02000503000000020004" pitchFamily="2" charset="0"/>
              </a:rPr>
              <a:t>:</a:t>
            </a:r>
            <a:r>
              <a:rPr lang="ru-RU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Inter SemiBold" panose="02000503000000020004" pitchFamily="2" charset="0"/>
                <a:ea typeface="Inter SemiBold" panose="02000503000000020004" pitchFamily="2" charset="0"/>
              </a:rPr>
              <a:t> </a:t>
            </a:r>
            <a:br>
              <a:rPr lang="ru-RU" sz="1400" b="1" dirty="0">
                <a:solidFill>
                  <a:schemeClr val="tx1"/>
                </a:solidFill>
                <a:latin typeface="Inter SemiBold" panose="02000503000000020004" pitchFamily="2" charset="0"/>
                <a:ea typeface="Inter SemiBold" panose="02000503000000020004" pitchFamily="2" charset="0"/>
              </a:rPr>
            </a:br>
            <a:r>
              <a:rPr lang="ru-RU" sz="1200" dirty="0">
                <a:solidFill>
                  <a:prstClr val="black"/>
                </a:solidFill>
                <a:latin typeface="Inter" panose="02000503000000020004" pitchFamily="2" charset="0"/>
                <a:ea typeface="Inter" panose="02000503000000020004" pitchFamily="2" charset="0"/>
              </a:rPr>
              <a:t>Строительство</a:t>
            </a:r>
          </a:p>
        </p:txBody>
      </p:sp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F47CAD8C-C929-4F17-82FF-8584056DFA93}"/>
              </a:ext>
            </a:extLst>
          </p:cNvPr>
          <p:cNvSpPr/>
          <p:nvPr/>
        </p:nvSpPr>
        <p:spPr>
          <a:xfrm>
            <a:off x="2681161" y="3952342"/>
            <a:ext cx="1425070" cy="5490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defTabSz="414772">
              <a:lnSpc>
                <a:spcPct val="114000"/>
              </a:lnSpc>
            </a:pPr>
            <a:r>
              <a:rPr lang="ru-RU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Inter SemiBold" panose="02000503000000020004" pitchFamily="2" charset="0"/>
                <a:ea typeface="Inter SemiBold" panose="02000503000000020004" pitchFamily="2" charset="0"/>
              </a:rPr>
              <a:t>Тип проекта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Inter SemiBold" panose="02000503000000020004" pitchFamily="2" charset="0"/>
                <a:ea typeface="Inter SemiBold" panose="02000503000000020004" pitchFamily="2" charset="0"/>
              </a:rPr>
              <a:t>:</a:t>
            </a:r>
            <a:r>
              <a:rPr lang="ru-RU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Inter SemiBold" panose="02000503000000020004" pitchFamily="2" charset="0"/>
                <a:ea typeface="Inter SemiBold" panose="02000503000000020004" pitchFamily="2" charset="0"/>
              </a:rPr>
              <a:t> </a:t>
            </a:r>
            <a:br>
              <a:rPr lang="ru-RU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Inter SemiBold" panose="02000503000000020004" pitchFamily="2" charset="0"/>
                <a:ea typeface="Inter SemiBold" panose="02000503000000020004" pitchFamily="2" charset="0"/>
              </a:rPr>
            </a:br>
            <a:r>
              <a:rPr lang="ru-RU" sz="1200" dirty="0">
                <a:solidFill>
                  <a:prstClr val="black"/>
                </a:solidFill>
                <a:latin typeface="Inter" panose="02000503000000020004" pitchFamily="2" charset="0"/>
                <a:ea typeface="Inter" panose="02000503000000020004" pitchFamily="2" charset="0"/>
              </a:rPr>
              <a:t>реконструкция здания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33827" y="1061973"/>
            <a:ext cx="612267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>
                <a:latin typeface="Inter" panose="02000503000000020004" pitchFamily="2" charset="0"/>
                <a:ea typeface="Inter" panose="02000503000000020004" pitchFamily="2" charset="0"/>
                <a:cs typeface="Times New Roman" panose="02020603050405020304" pitchFamily="18" charset="0"/>
              </a:rPr>
              <a:t>Проект направлен на создания спортивного комплекса на территории </a:t>
            </a:r>
            <a:r>
              <a:rPr lang="ru-RU" sz="1200" dirty="0" err="1">
                <a:latin typeface="Inter" panose="02000503000000020004" pitchFamily="2" charset="0"/>
                <a:ea typeface="Inter" panose="02000503000000020004" pitchFamily="2" charset="0"/>
                <a:cs typeface="Times New Roman" panose="02020603050405020304" pitchFamily="18" charset="0"/>
              </a:rPr>
              <a:t>Здвинского</a:t>
            </a:r>
            <a:r>
              <a:rPr lang="ru-RU" sz="1200" dirty="0">
                <a:latin typeface="Inter" panose="02000503000000020004" pitchFamily="2" charset="0"/>
                <a:ea typeface="Inter" panose="02000503000000020004" pitchFamily="2" charset="0"/>
                <a:cs typeface="Times New Roman" panose="02020603050405020304" pitchFamily="18" charset="0"/>
              </a:rPr>
              <a:t> района </a:t>
            </a:r>
            <a:endParaRPr lang="ru-RU" sz="120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08371" y="4907714"/>
            <a:ext cx="5604980" cy="5014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-285750" defTabSz="414772">
              <a:lnSpc>
                <a:spcPct val="114000"/>
              </a:lnSpc>
              <a:spcAft>
                <a:spcPts val="0"/>
              </a:spcAft>
              <a:buClr>
                <a:srgbClr val="5FB9E4"/>
              </a:buClr>
              <a:buFont typeface="Wingdings" panose="05000000000000000000" pitchFamily="2" charset="2"/>
              <a:buChar char="§"/>
            </a:pPr>
            <a:r>
              <a:rPr lang="ru-RU" sz="1200" dirty="0">
                <a:solidFill>
                  <a:prstClr val="black"/>
                </a:solidFill>
                <a:latin typeface="Inter" panose="02000503000000020004" pitchFamily="2" charset="0"/>
                <a:ea typeface="Inter" panose="02000503000000020004" pitchFamily="2" charset="0"/>
              </a:rPr>
              <a:t>Физические лица, проживающие на территории Здвинского района и Новосибирской области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50116" y="4704294"/>
            <a:ext cx="29998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Inter SemiBold" panose="02000503000000020004" pitchFamily="2" charset="0"/>
                <a:ea typeface="Inter SemiBold" panose="02000503000000020004" pitchFamily="2" charset="0"/>
              </a:rPr>
              <a:t>Потенциальные потребители</a:t>
            </a:r>
          </a:p>
        </p:txBody>
      </p:sp>
      <p:sp>
        <p:nvSpPr>
          <p:cNvPr id="60" name="Прямоугольник 59"/>
          <p:cNvSpPr/>
          <p:nvPr/>
        </p:nvSpPr>
        <p:spPr>
          <a:xfrm>
            <a:off x="279483" y="3334471"/>
            <a:ext cx="594078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bg1"/>
                </a:solidFill>
                <a:latin typeface="Inter SemiBold" panose="02000503000000020004" pitchFamily="2" charset="0"/>
                <a:ea typeface="Inter SemiBold" panose="02000503000000020004" pitchFamily="2" charset="0"/>
              </a:rPr>
              <a:t>Мощность:</a:t>
            </a:r>
            <a:r>
              <a:rPr lang="ru-RU" sz="1200" b="1" dirty="0">
                <a:solidFill>
                  <a:schemeClr val="bg1"/>
                </a:solidFill>
                <a:latin typeface="Inter SemiBold" panose="02000503000000020004" pitchFamily="2" charset="0"/>
                <a:ea typeface="Inter SemiBold" panose="02000503000000020004" pitchFamily="2" charset="0"/>
              </a:rPr>
              <a:t> продажа 78</a:t>
            </a:r>
            <a:r>
              <a:rPr lang="ru-RU" sz="1200" b="1" dirty="0">
                <a:solidFill>
                  <a:schemeClr val="bg1"/>
                </a:solidFill>
                <a:latin typeface="Inter" panose="02000503000000020004" pitchFamily="2" charset="0"/>
                <a:ea typeface="Inter" panose="02000503000000020004" pitchFamily="2" charset="0"/>
              </a:rPr>
              <a:t> жилых помещений</a:t>
            </a: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3422" y="4011869"/>
            <a:ext cx="391381" cy="480115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4789" y="3939952"/>
            <a:ext cx="500427" cy="500427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615" y="3941911"/>
            <a:ext cx="508178" cy="508178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615" y="4790200"/>
            <a:ext cx="404818" cy="404818"/>
          </a:xfrm>
          <a:prstGeom prst="rect">
            <a:avLst/>
          </a:prstGeom>
        </p:spPr>
      </p:pic>
      <p:sp>
        <p:nvSpPr>
          <p:cNvPr id="43" name="Прямоугольник 42"/>
          <p:cNvSpPr/>
          <p:nvPr/>
        </p:nvSpPr>
        <p:spPr>
          <a:xfrm>
            <a:off x="243254" y="5418843"/>
            <a:ext cx="6013247" cy="1271929"/>
          </a:xfrm>
          <a:prstGeom prst="rect">
            <a:avLst/>
          </a:prstGeom>
          <a:solidFill>
            <a:srgbClr val="5FB9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Одним из преимуществ проекта является наличие на земельном участке производственного двухэтажного здания площадью 1558 м, находящегося в хорошем состоянии, требуется реконструкция для дальнейшего размещения спортивного комплекса</a:t>
            </a:r>
          </a:p>
        </p:txBody>
      </p:sp>
      <p:cxnSp>
        <p:nvCxnSpPr>
          <p:cNvPr id="28" name="Прямая соединительная линия 27"/>
          <p:cNvCxnSpPr/>
          <p:nvPr/>
        </p:nvCxnSpPr>
        <p:spPr>
          <a:xfrm>
            <a:off x="6755802" y="1280160"/>
            <a:ext cx="29831" cy="2375871"/>
          </a:xfrm>
          <a:prstGeom prst="line">
            <a:avLst/>
          </a:prstGeom>
          <a:ln w="3810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6772018" y="3785176"/>
            <a:ext cx="5195944" cy="0"/>
          </a:xfrm>
          <a:prstGeom prst="line">
            <a:avLst/>
          </a:prstGeom>
          <a:ln w="2857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/>
          <p:cNvCxnSpPr/>
          <p:nvPr/>
        </p:nvCxnSpPr>
        <p:spPr>
          <a:xfrm>
            <a:off x="12276995" y="244184"/>
            <a:ext cx="9613" cy="3483908"/>
          </a:xfrm>
          <a:prstGeom prst="line">
            <a:avLst/>
          </a:prstGeom>
          <a:ln w="3810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 flipH="1">
            <a:off x="7820809" y="182877"/>
            <a:ext cx="4128291" cy="0"/>
          </a:xfrm>
          <a:prstGeom prst="line">
            <a:avLst/>
          </a:prstGeom>
          <a:ln w="2857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 flipV="1">
            <a:off x="6040683" y="75859"/>
            <a:ext cx="1103029" cy="1144485"/>
          </a:xfrm>
          <a:prstGeom prst="line">
            <a:avLst/>
          </a:prstGeom>
          <a:ln w="3810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Прямоугольник 66"/>
          <p:cNvSpPr/>
          <p:nvPr/>
        </p:nvSpPr>
        <p:spPr>
          <a:xfrm>
            <a:off x="6815595" y="2255020"/>
            <a:ext cx="464297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200" dirty="0">
              <a:solidFill>
                <a:schemeClr val="bg1">
                  <a:lumMod val="95000"/>
                </a:schemeClr>
              </a:solidFill>
              <a:latin typeface="Inter SemiBold" panose="02000503000000020004" pitchFamily="2" charset="0"/>
              <a:ea typeface="Inter SemiBold" panose="02000503000000020004" pitchFamily="2" charset="0"/>
            </a:endParaRPr>
          </a:p>
          <a:p>
            <a:endParaRPr lang="ru-RU" sz="1200" dirty="0">
              <a:solidFill>
                <a:schemeClr val="bg1">
                  <a:lumMod val="95000"/>
                </a:schemeClr>
              </a:solidFill>
              <a:latin typeface="Inter SemiBold" panose="02000503000000020004" pitchFamily="2" charset="0"/>
              <a:ea typeface="Inter SemiBold" panose="02000503000000020004" pitchFamily="2" charset="0"/>
            </a:endParaRPr>
          </a:p>
          <a:p>
            <a:endParaRPr lang="ru-RU" sz="1200" dirty="0">
              <a:solidFill>
                <a:schemeClr val="bg1">
                  <a:lumMod val="95000"/>
                </a:schemeClr>
              </a:solidFill>
              <a:latin typeface="Inter SemiBold" panose="02000503000000020004" pitchFamily="2" charset="0"/>
              <a:ea typeface="Inter SemiBold" panose="02000503000000020004" pitchFamily="2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0" y="376518"/>
            <a:ext cx="12192000" cy="0"/>
          </a:xfrm>
          <a:prstGeom prst="line">
            <a:avLst/>
          </a:prstGeom>
          <a:ln w="57150">
            <a:solidFill>
              <a:srgbClr val="005EC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9675530" y="3302122"/>
            <a:ext cx="139172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50" dirty="0">
                <a:solidFill>
                  <a:schemeClr val="bg1"/>
                </a:solidFill>
                <a:latin typeface="Inter Medium" panose="02000503000000020004" pitchFamily="2" charset="0"/>
                <a:ea typeface="Inter Medium" panose="02000503000000020004" pitchFamily="2" charset="0"/>
              </a:rPr>
              <a:t>Площадь – 0,5531 га</a:t>
            </a:r>
          </a:p>
        </p:txBody>
      </p:sp>
      <p:pic>
        <p:nvPicPr>
          <p:cNvPr id="80" name="Рисунок 7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8424" y="3287441"/>
            <a:ext cx="199158" cy="138641"/>
          </a:xfrm>
          <a:prstGeom prst="rect">
            <a:avLst/>
          </a:prstGeom>
        </p:spPr>
      </p:pic>
      <p:sp>
        <p:nvSpPr>
          <p:cNvPr id="81" name="Прямоугольник 80"/>
          <p:cNvSpPr/>
          <p:nvPr/>
        </p:nvSpPr>
        <p:spPr>
          <a:xfrm>
            <a:off x="7079947" y="3235649"/>
            <a:ext cx="1568753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ru-RU" sz="1050" dirty="0">
                <a:solidFill>
                  <a:schemeClr val="bg1"/>
                </a:solidFill>
                <a:latin typeface="Inter Medium" panose="02000503000000020004" pitchFamily="2" charset="0"/>
                <a:ea typeface="Inter Medium" panose="02000503000000020004" pitchFamily="2" charset="0"/>
              </a:rPr>
              <a:t>Кадастровый номер</a:t>
            </a:r>
          </a:p>
          <a:p>
            <a:pPr>
              <a:spcAft>
                <a:spcPts val="600"/>
              </a:spcAft>
            </a:pPr>
            <a:r>
              <a:rPr lang="ru-RU" sz="1050" dirty="0">
                <a:solidFill>
                  <a:schemeClr val="bg1"/>
                </a:solidFill>
                <a:latin typeface="Inter" panose="02000503000000020004" pitchFamily="2" charset="0"/>
                <a:ea typeface="Inter" panose="02000503000000020004" pitchFamily="2" charset="0"/>
              </a:rPr>
              <a:t>54:06:010118:87</a:t>
            </a:r>
            <a:endParaRPr lang="ru-RU" sz="1050" dirty="0">
              <a:solidFill>
                <a:schemeClr val="bg1">
                  <a:lumMod val="95000"/>
                </a:schemeClr>
              </a:solidFill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86" name="Заголовок 2">
            <a:extLst>
              <a:ext uri="{FF2B5EF4-FFF2-40B4-BE49-F238E27FC236}">
                <a16:creationId xmlns:a16="http://schemas.microsoft.com/office/drawing/2014/main" id="{EA546847-A17C-46CD-A7FD-1CAED51BD32F}"/>
              </a:ext>
            </a:extLst>
          </p:cNvPr>
          <p:cNvSpPr txBox="1">
            <a:spLocks/>
          </p:cNvSpPr>
          <p:nvPr/>
        </p:nvSpPr>
        <p:spPr>
          <a:xfrm>
            <a:off x="6626870" y="3849029"/>
            <a:ext cx="5316537" cy="517581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dirty="0">
                <a:solidFill>
                  <a:schemeClr val="bg1"/>
                </a:solidFill>
                <a:latin typeface="Inter SemiBold" panose="02000503000000020004" pitchFamily="2" charset="0"/>
                <a:ea typeface="Inter SemiBold" panose="02000503000000020004" pitchFamily="2" charset="0"/>
                <a:cs typeface="+mn-cs"/>
              </a:rPr>
              <a:t>НАЛИЧИЕ ИНЖЕНЕРНЫХ КОММУНИКАЦИЙ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6678042" y="4191015"/>
            <a:ext cx="254312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solidFill>
                  <a:schemeClr val="bg1"/>
                </a:solidFill>
                <a:latin typeface="Inter SemiBold" panose="02000503000000020004" pitchFamily="2" charset="0"/>
                <a:ea typeface="Inter SemiBold" panose="02000503000000020004" pitchFamily="2" charset="0"/>
              </a:rPr>
              <a:t>Водоснабжение</a:t>
            </a:r>
          </a:p>
        </p:txBody>
      </p:sp>
      <p:grpSp>
        <p:nvGrpSpPr>
          <p:cNvPr id="88" name="Группа 87"/>
          <p:cNvGrpSpPr/>
          <p:nvPr/>
        </p:nvGrpSpPr>
        <p:grpSpPr>
          <a:xfrm>
            <a:off x="6715849" y="4196208"/>
            <a:ext cx="136964" cy="125180"/>
            <a:chOff x="372211" y="2411355"/>
            <a:chExt cx="406283" cy="315213"/>
          </a:xfrm>
          <a:solidFill>
            <a:srgbClr val="5FB9E4"/>
          </a:solidFill>
        </p:grpSpPr>
        <p:sp>
          <p:nvSpPr>
            <p:cNvPr id="89" name="Прямоугольник 88"/>
            <p:cNvSpPr/>
            <p:nvPr/>
          </p:nvSpPr>
          <p:spPr>
            <a:xfrm>
              <a:off x="527882" y="2412208"/>
              <a:ext cx="250612" cy="12542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0" name="Прямоугольник 89"/>
            <p:cNvSpPr/>
            <p:nvPr/>
          </p:nvSpPr>
          <p:spPr>
            <a:xfrm>
              <a:off x="372211" y="2411355"/>
              <a:ext cx="160433" cy="3152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34" name="Группа 133"/>
          <p:cNvGrpSpPr/>
          <p:nvPr/>
        </p:nvGrpSpPr>
        <p:grpSpPr>
          <a:xfrm>
            <a:off x="9328628" y="4107369"/>
            <a:ext cx="2677068" cy="682831"/>
            <a:chOff x="6707778" y="5339449"/>
            <a:chExt cx="2689340" cy="1039130"/>
          </a:xfrm>
        </p:grpSpPr>
        <p:sp>
          <p:nvSpPr>
            <p:cNvPr id="91" name="Прямоугольник 90"/>
            <p:cNvSpPr/>
            <p:nvPr/>
          </p:nvSpPr>
          <p:spPr>
            <a:xfrm>
              <a:off x="6732462" y="5564584"/>
              <a:ext cx="2519437" cy="7509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R="80645" lvl="0">
                <a:lnSpc>
                  <a:spcPct val="107000"/>
                </a:lnSpc>
                <a:spcAft>
                  <a:spcPts val="0"/>
                </a:spcAft>
              </a:pPr>
              <a:r>
                <a:rPr lang="ru-RU" sz="1000" dirty="0">
                  <a:solidFill>
                    <a:schemeClr val="bg1">
                      <a:lumMod val="95000"/>
                    </a:schemeClr>
                  </a:solidFill>
                  <a:latin typeface="Inter Light" panose="02000503000000020004" pitchFamily="2" charset="0"/>
                  <a:ea typeface="Inter Light" panose="02000503000000020004" pitchFamily="2" charset="0"/>
                </a:rPr>
                <a:t>Мощность подведенной электроэнергии: 40 кВт</a:t>
              </a:r>
            </a:p>
            <a:p>
              <a:pPr marR="80645" lvl="0">
                <a:lnSpc>
                  <a:spcPct val="107000"/>
                </a:lnSpc>
                <a:spcAft>
                  <a:spcPts val="0"/>
                </a:spcAft>
              </a:pPr>
              <a:endParaRPr lang="ru-RU" sz="1000" dirty="0">
                <a:solidFill>
                  <a:schemeClr val="bg1">
                    <a:lumMod val="95000"/>
                  </a:schemeClr>
                </a:solidFill>
                <a:latin typeface="Inter Light" panose="02000503000000020004" pitchFamily="2" charset="0"/>
                <a:ea typeface="Inter Light" panose="02000503000000020004" pitchFamily="2" charset="0"/>
              </a:endParaRPr>
            </a:p>
            <a:p>
              <a:pPr marR="80645" lvl="0">
                <a:lnSpc>
                  <a:spcPct val="107000"/>
                </a:lnSpc>
                <a:spcAft>
                  <a:spcPts val="0"/>
                </a:spcAft>
              </a:pPr>
              <a:endParaRPr lang="ru-RU" sz="1000" dirty="0">
                <a:solidFill>
                  <a:schemeClr val="bg1">
                    <a:lumMod val="95000"/>
                  </a:schemeClr>
                </a:solidFill>
                <a:latin typeface="Inter Light" panose="02000503000000020004" pitchFamily="2" charset="0"/>
                <a:ea typeface="Inter Light" panose="02000503000000020004" pitchFamily="2" charset="0"/>
              </a:endParaRPr>
            </a:p>
          </p:txBody>
        </p:sp>
        <p:sp>
          <p:nvSpPr>
            <p:cNvPr id="97" name="Прямоугольник 96"/>
            <p:cNvSpPr/>
            <p:nvPr/>
          </p:nvSpPr>
          <p:spPr>
            <a:xfrm>
              <a:off x="6741268" y="6131908"/>
              <a:ext cx="1773887" cy="24667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R="80645" lvl="0">
                <a:lnSpc>
                  <a:spcPct val="107000"/>
                </a:lnSpc>
                <a:spcAft>
                  <a:spcPts val="0"/>
                </a:spcAft>
              </a:pPr>
              <a:endParaRPr lang="ru-RU" sz="1000" dirty="0">
                <a:solidFill>
                  <a:schemeClr val="bg1">
                    <a:lumMod val="95000"/>
                  </a:schemeClr>
                </a:solidFill>
                <a:latin typeface="Inter Light" panose="02000503000000020004" pitchFamily="2" charset="0"/>
                <a:ea typeface="Inter Light" panose="02000503000000020004" pitchFamily="2" charset="0"/>
              </a:endParaRPr>
            </a:p>
          </p:txBody>
        </p:sp>
        <p:grpSp>
          <p:nvGrpSpPr>
            <p:cNvPr id="100" name="Группа 99"/>
            <p:cNvGrpSpPr/>
            <p:nvPr/>
          </p:nvGrpSpPr>
          <p:grpSpPr>
            <a:xfrm>
              <a:off x="6720050" y="5339449"/>
              <a:ext cx="136964" cy="125180"/>
              <a:chOff x="372211" y="2411355"/>
              <a:chExt cx="406283" cy="315213"/>
            </a:xfrm>
            <a:solidFill>
              <a:srgbClr val="5FB9E4"/>
            </a:solidFill>
          </p:grpSpPr>
          <p:sp>
            <p:nvSpPr>
              <p:cNvPr id="101" name="Прямоугольник 100"/>
              <p:cNvSpPr/>
              <p:nvPr/>
            </p:nvSpPr>
            <p:spPr>
              <a:xfrm>
                <a:off x="527882" y="2412208"/>
                <a:ext cx="250612" cy="125422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02" name="Прямоугольник 101"/>
              <p:cNvSpPr/>
              <p:nvPr/>
            </p:nvSpPr>
            <p:spPr>
              <a:xfrm>
                <a:off x="372211" y="2411355"/>
                <a:ext cx="160433" cy="315213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103" name="TextBox 102"/>
            <p:cNvSpPr txBox="1"/>
            <p:nvPr/>
          </p:nvSpPr>
          <p:spPr>
            <a:xfrm>
              <a:off x="6707778" y="5347791"/>
              <a:ext cx="268934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200" dirty="0">
                  <a:solidFill>
                    <a:schemeClr val="bg1"/>
                  </a:solidFill>
                  <a:latin typeface="Inter SemiBold" panose="02000503000000020004" pitchFamily="2" charset="0"/>
                  <a:ea typeface="Inter SemiBold" panose="02000503000000020004" pitchFamily="2" charset="0"/>
                </a:rPr>
                <a:t>Электроснабжение</a:t>
              </a:r>
            </a:p>
          </p:txBody>
        </p:sp>
      </p:grpSp>
      <p:sp>
        <p:nvSpPr>
          <p:cNvPr id="104" name="Прямоугольник 103"/>
          <p:cNvSpPr/>
          <p:nvPr/>
        </p:nvSpPr>
        <p:spPr>
          <a:xfrm>
            <a:off x="6679510" y="4403180"/>
            <a:ext cx="238477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dirty="0">
                <a:solidFill>
                  <a:schemeClr val="bg1">
                    <a:lumMod val="95000"/>
                  </a:schemeClr>
                </a:solidFill>
                <a:latin typeface="Inter Light" panose="02000503000000020004" pitchFamily="2" charset="0"/>
                <a:ea typeface="Inter Light" panose="02000503000000020004" pitchFamily="2" charset="0"/>
              </a:rPr>
              <a:t>Возможная точка присоединения к сетям водоснабжения — существующий водопровод  Д=110 мм, проходящий по ул. Калинина (расстояние до точки присоединения примерно 130 метров). </a:t>
            </a:r>
          </a:p>
        </p:txBody>
      </p:sp>
      <p:sp>
        <p:nvSpPr>
          <p:cNvPr id="114" name="Прямоугольник 113"/>
          <p:cNvSpPr/>
          <p:nvPr/>
        </p:nvSpPr>
        <p:spPr>
          <a:xfrm>
            <a:off x="6715849" y="4947292"/>
            <a:ext cx="2505319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100" dirty="0">
              <a:solidFill>
                <a:schemeClr val="bg1">
                  <a:lumMod val="95000"/>
                </a:schemeClr>
              </a:solidFill>
              <a:latin typeface="Inter Light" panose="02000503000000020004" pitchFamily="2" charset="0"/>
              <a:ea typeface="Inter Light" panose="02000503000000020004" pitchFamily="2" charset="0"/>
            </a:endParaRPr>
          </a:p>
        </p:txBody>
      </p:sp>
      <p:sp>
        <p:nvSpPr>
          <p:cNvPr id="115" name="TextBox 114"/>
          <p:cNvSpPr txBox="1"/>
          <p:nvPr/>
        </p:nvSpPr>
        <p:spPr>
          <a:xfrm>
            <a:off x="9297609" y="5517867"/>
            <a:ext cx="265875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solidFill>
                  <a:schemeClr val="bg1"/>
                </a:solidFill>
                <a:latin typeface="Inter SemiBold" panose="02000503000000020004" pitchFamily="2" charset="0"/>
                <a:ea typeface="Inter SemiBold" panose="02000503000000020004" pitchFamily="2" charset="0"/>
              </a:rPr>
              <a:t>Земельный участок в аренду</a:t>
            </a:r>
          </a:p>
        </p:txBody>
      </p:sp>
      <p:grpSp>
        <p:nvGrpSpPr>
          <p:cNvPr id="116" name="Группа 115"/>
          <p:cNvGrpSpPr/>
          <p:nvPr/>
        </p:nvGrpSpPr>
        <p:grpSpPr>
          <a:xfrm>
            <a:off x="9318164" y="5523060"/>
            <a:ext cx="136964" cy="125180"/>
            <a:chOff x="372211" y="2411355"/>
            <a:chExt cx="406283" cy="315213"/>
          </a:xfrm>
          <a:solidFill>
            <a:srgbClr val="5FB9E4"/>
          </a:solidFill>
        </p:grpSpPr>
        <p:sp>
          <p:nvSpPr>
            <p:cNvPr id="117" name="Прямоугольник 116"/>
            <p:cNvSpPr/>
            <p:nvPr/>
          </p:nvSpPr>
          <p:spPr>
            <a:xfrm>
              <a:off x="527882" y="2412208"/>
              <a:ext cx="250612" cy="12542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8" name="Прямоугольник 117"/>
            <p:cNvSpPr/>
            <p:nvPr/>
          </p:nvSpPr>
          <p:spPr>
            <a:xfrm>
              <a:off x="372211" y="2411355"/>
              <a:ext cx="160433" cy="3152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26" name="TextBox 125"/>
          <p:cNvSpPr txBox="1"/>
          <p:nvPr/>
        </p:nvSpPr>
        <p:spPr>
          <a:xfrm>
            <a:off x="6715849" y="5538940"/>
            <a:ext cx="265875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solidFill>
                  <a:schemeClr val="bg1"/>
                </a:solidFill>
                <a:latin typeface="Inter SemiBold" panose="02000503000000020004" pitchFamily="2" charset="0"/>
                <a:ea typeface="Inter SemiBold" panose="02000503000000020004" pitchFamily="2" charset="0"/>
              </a:rPr>
              <a:t>Теплоснабжение</a:t>
            </a:r>
          </a:p>
        </p:txBody>
      </p:sp>
      <p:grpSp>
        <p:nvGrpSpPr>
          <p:cNvPr id="127" name="Группа 126"/>
          <p:cNvGrpSpPr/>
          <p:nvPr/>
        </p:nvGrpSpPr>
        <p:grpSpPr>
          <a:xfrm>
            <a:off x="6736404" y="5544133"/>
            <a:ext cx="136964" cy="125180"/>
            <a:chOff x="372211" y="2411355"/>
            <a:chExt cx="406283" cy="315213"/>
          </a:xfrm>
          <a:solidFill>
            <a:srgbClr val="5FB9E4"/>
          </a:solidFill>
        </p:grpSpPr>
        <p:sp>
          <p:nvSpPr>
            <p:cNvPr id="128" name="Прямоугольник 127"/>
            <p:cNvSpPr/>
            <p:nvPr/>
          </p:nvSpPr>
          <p:spPr>
            <a:xfrm>
              <a:off x="527882" y="2412208"/>
              <a:ext cx="250612" cy="12542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9" name="Прямоугольник 128"/>
            <p:cNvSpPr/>
            <p:nvPr/>
          </p:nvSpPr>
          <p:spPr>
            <a:xfrm>
              <a:off x="372211" y="2411355"/>
              <a:ext cx="160433" cy="3152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30" name="Прямоугольник 129"/>
          <p:cNvSpPr/>
          <p:nvPr/>
        </p:nvSpPr>
        <p:spPr>
          <a:xfrm>
            <a:off x="6730403" y="5811125"/>
            <a:ext cx="2422064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b="1" dirty="0">
                <a:solidFill>
                  <a:schemeClr val="bg1"/>
                </a:solidFill>
                <a:latin typeface="Inter Light" panose="02000503000000020004" pitchFamily="2" charset="0"/>
                <a:ea typeface="Inter Light" panose="02000503000000020004" pitchFamily="2" charset="0"/>
                <a:cs typeface="Times New Roman" panose="02020603050405020304" pitchFamily="18" charset="0"/>
              </a:rPr>
              <a:t>Индивидуальное (автономная котельная), возможно подключение к центральному отоплению.</a:t>
            </a:r>
          </a:p>
        </p:txBody>
      </p:sp>
      <p:sp>
        <p:nvSpPr>
          <p:cNvPr id="146" name="TextBox 145"/>
          <p:cNvSpPr txBox="1"/>
          <p:nvPr/>
        </p:nvSpPr>
        <p:spPr>
          <a:xfrm>
            <a:off x="133827" y="55467"/>
            <a:ext cx="2973891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50" dirty="0">
                <a:solidFill>
                  <a:srgbClr val="005EC4"/>
                </a:solidFill>
                <a:latin typeface="Inter ExtraLight" panose="02000503000000020004" pitchFamily="2" charset="0"/>
                <a:ea typeface="Inter ExtraLight" panose="02000503000000020004" pitchFamily="2" charset="0"/>
              </a:rPr>
              <a:t>ЗДВИНСКИЙ РАЙОН НОВОСИБИРСКОЙ ОБЛАСТИ</a:t>
            </a:r>
          </a:p>
        </p:txBody>
      </p:sp>
      <p:cxnSp>
        <p:nvCxnSpPr>
          <p:cNvPr id="19" name="Прямая со стрелкой 18"/>
          <p:cNvCxnSpPr/>
          <p:nvPr/>
        </p:nvCxnSpPr>
        <p:spPr>
          <a:xfrm>
            <a:off x="9465592" y="401830"/>
            <a:ext cx="181160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6698034" y="2208126"/>
            <a:ext cx="563453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Земельный участок расположен в черте населенного пункта (с. Здвинск). С северной стороны граничит с зоной производственно-коммунальных объектов, с южной стороны – уличная дорожная сеть.  С восточной стороны расположена дорога регионального значения Здвинск-Барабинск. С западной стороны - зоны объектов инженерной инфраструктуры (шиномонтажная мастерская, котельная).</a:t>
            </a:r>
          </a:p>
        </p:txBody>
      </p:sp>
      <p:pic>
        <p:nvPicPr>
          <p:cNvPr id="72" name="Рисунок 7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09529" y="3334471"/>
            <a:ext cx="199158" cy="138641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69595" y="182425"/>
            <a:ext cx="2422405" cy="874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9" name="Рисунок 78" descr="Гаргопин В.А.tif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7667978" y="203951"/>
            <a:ext cx="2290232" cy="2009657"/>
          </a:xfrm>
          <a:prstGeom prst="rect">
            <a:avLst/>
          </a:prstGeom>
        </p:spPr>
      </p:pic>
      <p:sp>
        <p:nvSpPr>
          <p:cNvPr id="95" name="TextBox 94"/>
          <p:cNvSpPr txBox="1"/>
          <p:nvPr/>
        </p:nvSpPr>
        <p:spPr>
          <a:xfrm>
            <a:off x="6868249" y="5691340"/>
            <a:ext cx="265875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solidFill>
                  <a:schemeClr val="bg1"/>
                </a:solidFill>
                <a:latin typeface="Inter SemiBold" panose="02000503000000020004" pitchFamily="2" charset="0"/>
                <a:ea typeface="Inter SemiBold" panose="02000503000000020004" pitchFamily="2" charset="0"/>
              </a:rPr>
              <a:t>Теплоснабжение</a:t>
            </a:r>
          </a:p>
        </p:txBody>
      </p:sp>
      <p:pic>
        <p:nvPicPr>
          <p:cNvPr id="98" name="Рисунок 97" descr="P_20151023_103135.jpg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9776512" y="1055373"/>
            <a:ext cx="2457986" cy="1196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9411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841</TotalTime>
  <Words>285</Words>
  <Application>Microsoft Office PowerPoint</Application>
  <PresentationFormat>Широкоэкранный</PresentationFormat>
  <Paragraphs>31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12" baseType="lpstr">
      <vt:lpstr>Arial</vt:lpstr>
      <vt:lpstr>Calibri</vt:lpstr>
      <vt:lpstr>Calibri Light</vt:lpstr>
      <vt:lpstr>Inter</vt:lpstr>
      <vt:lpstr>Inter ExtraLight</vt:lpstr>
      <vt:lpstr>Inter Light</vt:lpstr>
      <vt:lpstr>Inter Medium</vt:lpstr>
      <vt:lpstr>Inter SemiBold</vt:lpstr>
      <vt:lpstr>Times New Roman</vt:lpstr>
      <vt:lpstr>Wingdings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Гузей Олеся Евгеньевна</dc:creator>
  <cp:lastModifiedBy>Пользователь</cp:lastModifiedBy>
  <cp:revision>41</cp:revision>
  <cp:lastPrinted>2025-06-02T04:52:19Z</cp:lastPrinted>
  <dcterms:created xsi:type="dcterms:W3CDTF">2025-05-20T08:10:46Z</dcterms:created>
  <dcterms:modified xsi:type="dcterms:W3CDTF">2025-07-17T07:38:03Z</dcterms:modified>
</cp:coreProperties>
</file>